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323" r:id="rId3"/>
    <p:sldId id="316" r:id="rId4"/>
    <p:sldId id="257" r:id="rId5"/>
    <p:sldId id="322" r:id="rId6"/>
    <p:sldId id="359" r:id="rId7"/>
    <p:sldId id="360" r:id="rId8"/>
    <p:sldId id="361" r:id="rId9"/>
    <p:sldId id="364" r:id="rId10"/>
    <p:sldId id="362" r:id="rId11"/>
    <p:sldId id="363" r:id="rId12"/>
    <p:sldId id="365" r:id="rId13"/>
    <p:sldId id="366" r:id="rId14"/>
    <p:sldId id="367" r:id="rId15"/>
    <p:sldId id="368" r:id="rId16"/>
    <p:sldId id="32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70" d="100"/>
          <a:sy n="70" d="100"/>
        </p:scale>
        <p:origin x="-1518" y="-2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27/12/2013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3.xml"/><Relationship Id="rId7" Type="http://schemas.openxmlformats.org/officeDocument/2006/relationships/slide" Target="../slides/slide10.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slide" Target="../slides/slide16.xml"/><Relationship Id="rId9" Type="http://schemas.openxmlformats.org/officeDocument/2006/relationships/slide" Target="../slides/slide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27/12/2013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3707904" y="659735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27/12/2013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27/12/2013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27/12/2013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27/12/2013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mckinsey.com/insights/business_technology/disruptive_technologie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www.v3.co.uk/v3-uk/news/2286350/top-10-google-glass-uses-that-could-revolutionise-businesses" TargetMode="External"/><Relationship Id="rId3" Type="http://schemas.openxmlformats.org/officeDocument/2006/relationships/hyperlink" Target="http://www.forbes.com/sites/gcaptain/2012/03/06/will-3d-printing-change-the-world/" TargetMode="External"/><Relationship Id="rId7" Type="http://schemas.openxmlformats.org/officeDocument/2006/relationships/hyperlink" Target="http://www.cio.com/article/740907/5_Things_Businesses_Need_to_Know_About_Google_Glass" TargetMode="External"/><Relationship Id="rId2" Type="http://schemas.openxmlformats.org/officeDocument/2006/relationships/hyperlink" Target="http://www.explainingthefuture.com/3dprinting.html" TargetMode="External"/><Relationship Id="rId1" Type="http://schemas.openxmlformats.org/officeDocument/2006/relationships/slideLayout" Target="../slideLayouts/slideLayout2.xml"/><Relationship Id="rId6" Type="http://schemas.openxmlformats.org/officeDocument/2006/relationships/hyperlink" Target="http://gawker.com/true-stories-of-life-as-an-amazon-worker-1002568208" TargetMode="External"/><Relationship Id="rId5" Type="http://schemas.openxmlformats.org/officeDocument/2006/relationships/hyperlink" Target="http://www.hitl.washington.edu/scivw/EVE/II.B.Business.html" TargetMode="External"/><Relationship Id="rId4" Type="http://schemas.openxmlformats.org/officeDocument/2006/relationships/hyperlink" Target="http://www.vrs.org.uk/"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rfidjournal.com/articles/view?7268" TargetMode="External"/><Relationship Id="rId2" Type="http://schemas.openxmlformats.org/officeDocument/2006/relationships/hyperlink" Target="http://ukrfid.innoware.co.uk/RFID_and_IoT_and_NFC/future_of_rfid" TargetMode="External"/><Relationship Id="rId1" Type="http://schemas.openxmlformats.org/officeDocument/2006/relationships/slideLayout" Target="../slideLayouts/slideLayout2.xml"/><Relationship Id="rId6" Type="http://schemas.openxmlformats.org/officeDocument/2006/relationships/hyperlink" Target="http://www.fastcoexist.com/1680161/can-this-portable-solar-charger-create-african-electricity-entrepreneurs" TargetMode="External"/><Relationship Id="rId5" Type="http://schemas.openxmlformats.org/officeDocument/2006/relationships/hyperlink" Target="http://articles.chicagotribune.com/2013-06-28/business/ct-biz-0628-solar-canopy--20130628_1_sharon-feigon-350green-solar-charging-stations" TargetMode="External"/><Relationship Id="rId4" Type="http://schemas.openxmlformats.org/officeDocument/2006/relationships/hyperlink" Target="http://climbing.about.com/od/climbinggear/a/Portable-Solar-Chargers-For-Mobile-Devices.ht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uk/url?sa=i&amp;rct=j&amp;q=&amp;esrc=s&amp;frm=1&amp;source=images&amp;cd=&amp;cad=rja&amp;docid=wi3VvGeKlq_ntM&amp;tbnid=qLlAqa1189W3sM:&amp;ved=0CAUQjRw&amp;url=http%3A%2F%2Fwww.networkworld.com%2Fsupp%2F2011%2F25thanniversary%2F050911-anniversary-cisco.html&amp;ei=zSm_Uu_YHM307AbA94GoCg&amp;psig=AFQjCNFm8hhKKD0V_CI-vFI7yJqBuEk3jQ&amp;ust=138834613657517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bm.com/smarterplanet/uk/en/business_analytics/article/it_business_intelligence.html" TargetMode="External"/><Relationship Id="rId1" Type="http://schemas.openxmlformats.org/officeDocument/2006/relationships/slideLayout" Target="../slideLayouts/slideLayout2.xml"/><Relationship Id="rId5" Type="http://schemas.openxmlformats.org/officeDocument/2006/relationships/hyperlink" Target="http://www.ibm.com/smarterplanet/uk/en/business_analytics/article/outperform_with_smarter_analytics.html" TargetMode="External"/><Relationship Id="rId4" Type="http://schemas.openxmlformats.org/officeDocument/2006/relationships/hyperlink" Target="http://www.ibm.com/smarterplanet/uk/en/business_analytics/article/business_performance.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bm.com/smarterplanet/uk/en/business_analytics/article/it_business_intelligence.html" TargetMode="External"/><Relationship Id="rId1" Type="http://schemas.openxmlformats.org/officeDocument/2006/relationships/slideLayout" Target="../slideLayouts/slideLayout2.xml"/><Relationship Id="rId5" Type="http://schemas.openxmlformats.org/officeDocument/2006/relationships/hyperlink" Target="http://www.ibm.com/smarterplanet/uk/en/business_analytics/article/outperform_with_smarter_analytics.html" TargetMode="External"/><Relationship Id="rId4" Type="http://schemas.openxmlformats.org/officeDocument/2006/relationships/hyperlink" Target="http://www.ibm.com/smarterplanet/uk/en/business_analytics/article/business_performance.html"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www.csmonitor.com/Innovation/2012/1005/The-20-most-fascinating-accidental-inventions/Potato-chip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42</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4000" dirty="0" smtClean="0"/>
              <a:t> </a:t>
            </a:r>
            <a:r>
              <a:rPr lang="en-GB" sz="4000" dirty="0"/>
              <a:t>DEVELOPING A SMARTER </a:t>
            </a:r>
            <a:r>
              <a:rPr lang="en-GB" sz="4000" dirty="0" smtClean="0"/>
              <a:t>PLANET</a:t>
            </a:r>
            <a:br>
              <a:rPr lang="en-GB" sz="4000" dirty="0" smtClean="0"/>
            </a:br>
            <a:r>
              <a:rPr lang="en-GB" sz="3600" b="1" dirty="0"/>
              <a:t>D/505/5400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323528" y="4079974"/>
            <a:ext cx="8640961" cy="1569660"/>
          </a:xfrm>
          <a:prstGeom prst="rect">
            <a:avLst/>
          </a:prstGeom>
          <a:noFill/>
        </p:spPr>
        <p:txBody>
          <a:bodyPr wrap="square" rtlCol="0">
            <a:spAutoFit/>
          </a:bodyPr>
          <a:lstStyle/>
          <a:p>
            <a:pPr algn="r"/>
            <a:r>
              <a:rPr lang="en-GB" sz="3200" b="1" dirty="0" smtClean="0"/>
              <a:t>LO3 </a:t>
            </a:r>
            <a:r>
              <a:rPr lang="en-GB" sz="3200" b="1" dirty="0" smtClean="0"/>
              <a:t>- </a:t>
            </a:r>
            <a:r>
              <a:rPr lang="en-GB" sz="3200" dirty="0">
                <a:solidFill>
                  <a:schemeClr val="dk1"/>
                </a:solidFill>
              </a:rPr>
              <a:t>Understand </a:t>
            </a:r>
            <a:r>
              <a:rPr lang="en-GB" sz="3200" dirty="0" smtClean="0">
                <a:solidFill>
                  <a:schemeClr val="dk1"/>
                </a:solidFill>
              </a:rPr>
              <a:t>how smarter </a:t>
            </a:r>
            <a:r>
              <a:rPr lang="en-GB" sz="3200" dirty="0">
                <a:solidFill>
                  <a:schemeClr val="dk1"/>
                </a:solidFill>
              </a:rPr>
              <a:t>planet</a:t>
            </a:r>
          </a:p>
          <a:p>
            <a:pPr algn="r"/>
            <a:r>
              <a:rPr lang="en-GB" sz="3200" dirty="0">
                <a:solidFill>
                  <a:schemeClr val="dk1"/>
                </a:solidFill>
              </a:rPr>
              <a:t>technologies could </a:t>
            </a:r>
            <a:r>
              <a:rPr lang="en-GB" sz="3200" dirty="0" smtClean="0">
                <a:solidFill>
                  <a:schemeClr val="dk1"/>
                </a:solidFill>
              </a:rPr>
              <a:t>be further developed</a:t>
            </a:r>
            <a:endParaRPr lang="en-GB" sz="3200" dirty="0">
              <a:solidFill>
                <a:schemeClr val="dk1"/>
              </a:solidFill>
            </a:endParaRPr>
          </a:p>
          <a:p>
            <a:pPr algn="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06760" cy="5400600"/>
          </a:xfrm>
        </p:spPr>
        <p:txBody>
          <a:bodyPr>
            <a:noAutofit/>
          </a:bodyPr>
          <a:lstStyle/>
          <a:p>
            <a:r>
              <a:rPr lang="en-GB" sz="1700" dirty="0" smtClean="0"/>
              <a:t>The </a:t>
            </a:r>
            <a:r>
              <a:rPr lang="en-GB" sz="1700" dirty="0"/>
              <a:t>core developments </a:t>
            </a:r>
            <a:r>
              <a:rPr lang="en-GB" sz="1700" dirty="0" smtClean="0"/>
              <a:t>of most technologies in the present will be adapted and improved </a:t>
            </a:r>
            <a:r>
              <a:rPr lang="en-GB" sz="1700" dirty="0"/>
              <a:t>within the originating business </a:t>
            </a:r>
            <a:r>
              <a:rPr lang="en-GB" sz="1700" dirty="0" smtClean="0"/>
              <a:t>sector, benefitting other departments in maintaining and streamlining business functions. It is in the businesses nature to diversify when a company is doing better so the domino effect of adding improved technology or revolutionary gadgets is used as a starting point for a company’s future success. Look at Microsoft and Apple. As soon as the technology within the company is adapted, the fortunes and business practices change with them. Apple went from being a hardware company to music production, to portable music devices to apps and iTunes and phones. The technology of each phase has benefitted and transformed the company onto the next level.</a:t>
            </a:r>
          </a:p>
          <a:p>
            <a:r>
              <a:rPr lang="en-GB" sz="1700" dirty="0" smtClean="0"/>
              <a:t>From your own industry discuss how technologies currently present are likely to be used for additional purposes, include </a:t>
            </a:r>
            <a:r>
              <a:rPr lang="en-GB" sz="1700" dirty="0"/>
              <a:t>a range of examples and </a:t>
            </a:r>
            <a:r>
              <a:rPr lang="en-GB" sz="1700" dirty="0" smtClean="0"/>
              <a:t>your </a:t>
            </a:r>
            <a:r>
              <a:rPr lang="en-GB" sz="1700" dirty="0"/>
              <a:t>own thoughts on how these extensions to technology would bring additional </a:t>
            </a:r>
            <a:r>
              <a:rPr lang="en-GB" sz="1700" dirty="0" smtClean="0"/>
              <a:t>benefits to other departments and functions within the company.</a:t>
            </a:r>
            <a:endParaRPr lang="en-GB" sz="1700" dirty="0"/>
          </a:p>
          <a:p>
            <a:pPr marL="109728" indent="0">
              <a:buNone/>
            </a:pPr>
            <a:r>
              <a:rPr lang="en-GB" sz="1700" b="1" dirty="0" smtClean="0"/>
              <a:t>Task 3 – P5.2 – </a:t>
            </a:r>
            <a:r>
              <a:rPr lang="en-GB" sz="1700" dirty="0" smtClean="0"/>
              <a:t>Using the terms </a:t>
            </a:r>
            <a:r>
              <a:rPr lang="en-GB" sz="1700" b="1" dirty="0" smtClean="0"/>
              <a:t>Instrumented</a:t>
            </a:r>
            <a:r>
              <a:rPr lang="en-GB" sz="1700" dirty="0" smtClean="0"/>
              <a:t>, </a:t>
            </a:r>
            <a:r>
              <a:rPr lang="en-GB" sz="1700" b="1" dirty="0" smtClean="0"/>
              <a:t>Interconnected</a:t>
            </a:r>
            <a:r>
              <a:rPr lang="en-GB" sz="1700" dirty="0" smtClean="0"/>
              <a:t> and </a:t>
            </a:r>
            <a:r>
              <a:rPr lang="en-GB" sz="1700" b="1" dirty="0" smtClean="0"/>
              <a:t>Intelligent</a:t>
            </a:r>
            <a:r>
              <a:rPr lang="en-GB" sz="1700" dirty="0" smtClean="0"/>
              <a:t>, discuss how analysis tools as part of the Smarter Planet programme can benefit your chosen business sector.</a:t>
            </a:r>
            <a:endParaRPr lang="en-GB" sz="1700" dirty="0"/>
          </a:p>
        </p:txBody>
      </p:sp>
      <p:sp>
        <p:nvSpPr>
          <p:cNvPr id="2" name="Title 1"/>
          <p:cNvSpPr>
            <a:spLocks noGrp="1"/>
          </p:cNvSpPr>
          <p:nvPr>
            <p:ph type="title"/>
          </p:nvPr>
        </p:nvSpPr>
        <p:spPr>
          <a:xfrm>
            <a:off x="179512" y="112952"/>
            <a:ext cx="8784976" cy="795768"/>
          </a:xfrm>
        </p:spPr>
        <p:txBody>
          <a:bodyPr>
            <a:noAutofit/>
          </a:bodyPr>
          <a:lstStyle/>
          <a:p>
            <a:r>
              <a:rPr lang="en-GB" sz="2400" dirty="0" smtClean="0"/>
              <a:t>P</a:t>
            </a:r>
            <a:r>
              <a:rPr lang="en-GB" sz="2400" dirty="0" smtClean="0"/>
              <a:t>5.2 </a:t>
            </a:r>
            <a:r>
              <a:rPr lang="en-GB" sz="2400" dirty="0"/>
              <a:t>– </a:t>
            </a:r>
            <a:r>
              <a:rPr lang="en-GB" sz="2400" dirty="0" smtClean="0"/>
              <a:t>Technological Developments – </a:t>
            </a:r>
            <a:r>
              <a:rPr lang="en-GB" sz="2400" dirty="0"/>
              <a:t>P</a:t>
            </a:r>
            <a:r>
              <a:rPr lang="en-GB" sz="2400" dirty="0" smtClean="0"/>
              <a:t>ast Developments</a:t>
            </a:r>
            <a:endParaRPr lang="en-US" sz="2400" dirty="0"/>
          </a:p>
        </p:txBody>
      </p:sp>
    </p:spTree>
    <p:extLst>
      <p:ext uri="{BB962C8B-B14F-4D97-AF65-F5344CB8AC3E}">
        <p14:creationId xmlns:p14="http://schemas.microsoft.com/office/powerpoint/2010/main" val="3507459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06760" cy="5400600"/>
          </a:xfrm>
        </p:spPr>
        <p:txBody>
          <a:bodyPr>
            <a:noAutofit/>
          </a:bodyPr>
          <a:lstStyle/>
          <a:p>
            <a:pPr marL="109728" indent="0">
              <a:buNone/>
            </a:pPr>
            <a:r>
              <a:rPr lang="en-GB" sz="2000" dirty="0" smtClean="0"/>
              <a:t>You should consider laying out your report so that it addresses the following questions:</a:t>
            </a:r>
          </a:p>
          <a:p>
            <a:r>
              <a:rPr lang="en-GB" sz="2000" dirty="0" smtClean="0"/>
              <a:t>Section 1 – Describe the technologies behind three recent or current developments within the business sector.</a:t>
            </a:r>
          </a:p>
          <a:p>
            <a:r>
              <a:rPr lang="en-GB" sz="2000" dirty="0" smtClean="0"/>
              <a:t>Section 2 – Describe the impact these have had on the sector.</a:t>
            </a:r>
          </a:p>
          <a:p>
            <a:r>
              <a:rPr lang="en-GB" sz="2000" dirty="0" smtClean="0"/>
              <a:t>Section 3 – Describe how these technologies have been integrated into common practice within the business sector.</a:t>
            </a:r>
            <a:endParaRPr lang="en-GB" sz="2000" dirty="0" smtClean="0"/>
          </a:p>
          <a:p>
            <a:r>
              <a:rPr lang="en-GB" sz="2000" dirty="0" smtClean="0"/>
              <a:t>Section 4 – Describe how they can be adapted to other purposes within the sector.</a:t>
            </a:r>
          </a:p>
          <a:p>
            <a:r>
              <a:rPr lang="en-GB" sz="2000" dirty="0" smtClean="0"/>
              <a:t>Section 5 – Describe how adapting these technologies within the sector would benefit business practices.</a:t>
            </a:r>
          </a:p>
          <a:p>
            <a:r>
              <a:rPr lang="en-GB" sz="2000" dirty="0" smtClean="0"/>
              <a:t>Section 6 – Discuss the current limitations of these technologies and how this impacts on business practices.</a:t>
            </a:r>
          </a:p>
          <a:p>
            <a:r>
              <a:rPr lang="en-GB" sz="2000" dirty="0" smtClean="0"/>
              <a:t>Section 7 – Describe if they have additional adaptive qualities beyond this business sector.</a:t>
            </a:r>
          </a:p>
        </p:txBody>
      </p:sp>
      <p:sp>
        <p:nvSpPr>
          <p:cNvPr id="2" name="Title 1"/>
          <p:cNvSpPr>
            <a:spLocks noGrp="1"/>
          </p:cNvSpPr>
          <p:nvPr>
            <p:ph type="title"/>
          </p:nvPr>
        </p:nvSpPr>
        <p:spPr>
          <a:xfrm>
            <a:off x="179512" y="112952"/>
            <a:ext cx="8784976" cy="795768"/>
          </a:xfrm>
        </p:spPr>
        <p:txBody>
          <a:bodyPr>
            <a:noAutofit/>
          </a:bodyPr>
          <a:lstStyle/>
          <a:p>
            <a:r>
              <a:rPr lang="en-GB" sz="2400" dirty="0" smtClean="0"/>
              <a:t> P</a:t>
            </a:r>
            <a:r>
              <a:rPr lang="en-GB" sz="2400" dirty="0" smtClean="0"/>
              <a:t>5.2 </a:t>
            </a:r>
            <a:r>
              <a:rPr lang="en-GB" sz="2400" dirty="0"/>
              <a:t>– </a:t>
            </a:r>
            <a:r>
              <a:rPr lang="en-GB" sz="2400" dirty="0" smtClean="0"/>
              <a:t>Technological Developments – </a:t>
            </a:r>
            <a:r>
              <a:rPr lang="en-GB" sz="2400" dirty="0"/>
              <a:t>P</a:t>
            </a:r>
            <a:r>
              <a:rPr lang="en-GB" sz="2400" dirty="0" smtClean="0"/>
              <a:t>ast Developments</a:t>
            </a:r>
            <a:endParaRPr lang="en-US" sz="2400" dirty="0"/>
          </a:p>
        </p:txBody>
      </p:sp>
    </p:spTree>
    <p:extLst>
      <p:ext uri="{BB962C8B-B14F-4D97-AF65-F5344CB8AC3E}">
        <p14:creationId xmlns:p14="http://schemas.microsoft.com/office/powerpoint/2010/main" val="28121355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06760" cy="5472608"/>
          </a:xfrm>
        </p:spPr>
        <p:txBody>
          <a:bodyPr>
            <a:noAutofit/>
          </a:bodyPr>
          <a:lstStyle/>
          <a:p>
            <a:r>
              <a:rPr lang="en-GB" sz="1800" dirty="0" smtClean="0"/>
              <a:t>For the last section you need to </a:t>
            </a:r>
            <a:br>
              <a:rPr lang="en-GB" sz="1800" dirty="0" smtClean="0"/>
            </a:br>
            <a:r>
              <a:rPr lang="en-GB" sz="1800" dirty="0" smtClean="0"/>
              <a:t>explain how future developments </a:t>
            </a:r>
            <a:br>
              <a:rPr lang="en-GB" sz="1800" dirty="0" smtClean="0"/>
            </a:br>
            <a:r>
              <a:rPr lang="en-GB" sz="1800" dirty="0" smtClean="0"/>
              <a:t>of three technologies </a:t>
            </a:r>
            <a:r>
              <a:rPr lang="en-GB" sz="1800" dirty="0"/>
              <a:t>and </a:t>
            </a:r>
            <a:r>
              <a:rPr lang="en-GB" sz="1800" dirty="0" smtClean="0"/>
              <a:t>your </a:t>
            </a:r>
            <a:br>
              <a:rPr lang="en-GB" sz="1800" dirty="0" smtClean="0"/>
            </a:br>
            <a:r>
              <a:rPr lang="en-GB" sz="1800" dirty="0" smtClean="0"/>
              <a:t>own opinions and research </a:t>
            </a:r>
            <a:r>
              <a:rPr lang="en-GB" sz="1800" dirty="0"/>
              <a:t>to </a:t>
            </a:r>
            <a:r>
              <a:rPr lang="en-GB" sz="1800" dirty="0" smtClean="0"/>
              <a:t/>
            </a:r>
            <a:br>
              <a:rPr lang="en-GB" sz="1800" dirty="0" smtClean="0"/>
            </a:br>
            <a:r>
              <a:rPr lang="en-GB" sz="1800" dirty="0" smtClean="0"/>
              <a:t>identify </a:t>
            </a:r>
            <a:r>
              <a:rPr lang="en-GB" sz="1800" dirty="0"/>
              <a:t>where technological </a:t>
            </a:r>
            <a:r>
              <a:rPr lang="en-GB" sz="1800" dirty="0" smtClean="0"/>
              <a:t/>
            </a:r>
            <a:br>
              <a:rPr lang="en-GB" sz="1800" dirty="0" smtClean="0"/>
            </a:br>
            <a:r>
              <a:rPr lang="en-GB" sz="1800" dirty="0" smtClean="0"/>
              <a:t>developments </a:t>
            </a:r>
            <a:r>
              <a:rPr lang="en-GB" sz="1800" dirty="0"/>
              <a:t>in one area could </a:t>
            </a:r>
            <a:r>
              <a:rPr lang="en-GB" sz="1800" dirty="0" smtClean="0"/>
              <a:t/>
            </a:r>
            <a:br>
              <a:rPr lang="en-GB" sz="1800" dirty="0" smtClean="0"/>
            </a:br>
            <a:r>
              <a:rPr lang="en-GB" sz="1800" dirty="0" smtClean="0"/>
              <a:t>be </a:t>
            </a:r>
            <a:r>
              <a:rPr lang="en-GB" sz="1800" dirty="0"/>
              <a:t>adapted and implemented into </a:t>
            </a:r>
            <a:r>
              <a:rPr lang="en-GB" sz="1800" dirty="0" smtClean="0"/>
              <a:t/>
            </a:r>
            <a:br>
              <a:rPr lang="en-GB" sz="1800" dirty="0" smtClean="0"/>
            </a:br>
            <a:r>
              <a:rPr lang="en-GB" sz="1800" dirty="0" smtClean="0"/>
              <a:t>other </a:t>
            </a:r>
            <a:r>
              <a:rPr lang="en-GB" sz="1800" dirty="0"/>
              <a:t>sectors to give similar or </a:t>
            </a:r>
            <a:r>
              <a:rPr lang="en-GB" sz="1800" dirty="0" smtClean="0"/>
              <a:t/>
            </a:r>
            <a:br>
              <a:rPr lang="en-GB" sz="1800" dirty="0" smtClean="0"/>
            </a:br>
            <a:r>
              <a:rPr lang="en-GB" sz="1800" dirty="0" smtClean="0"/>
              <a:t>differing </a:t>
            </a:r>
            <a:r>
              <a:rPr lang="en-GB" sz="1800" dirty="0"/>
              <a:t>benefits. </a:t>
            </a:r>
            <a:r>
              <a:rPr lang="en-GB" sz="1800" dirty="0" smtClean="0"/>
              <a:t>You </a:t>
            </a:r>
            <a:r>
              <a:rPr lang="en-GB" sz="1800" dirty="0"/>
              <a:t>may also </a:t>
            </a:r>
            <a:r>
              <a:rPr lang="en-GB" sz="1800" dirty="0" smtClean="0"/>
              <a:t/>
            </a:r>
            <a:br>
              <a:rPr lang="en-GB" sz="1800" dirty="0" smtClean="0"/>
            </a:br>
            <a:r>
              <a:rPr lang="en-GB" sz="1800" dirty="0" smtClean="0"/>
              <a:t>use </a:t>
            </a:r>
            <a:r>
              <a:rPr lang="en-GB" sz="1800" dirty="0"/>
              <a:t>their own ideas as to how these </a:t>
            </a:r>
            <a:r>
              <a:rPr lang="en-GB" sz="1800" dirty="0" smtClean="0"/>
              <a:t/>
            </a:r>
            <a:br>
              <a:rPr lang="en-GB" sz="1800" dirty="0" smtClean="0"/>
            </a:br>
            <a:r>
              <a:rPr lang="en-GB" sz="1800" dirty="0" smtClean="0"/>
              <a:t>developments </a:t>
            </a:r>
            <a:r>
              <a:rPr lang="en-GB" sz="1800" dirty="0"/>
              <a:t>could potentially and practically be applied to sectors not yet identified. </a:t>
            </a:r>
            <a:r>
              <a:rPr lang="en-GB" sz="1800" dirty="0" smtClean="0"/>
              <a:t>You </a:t>
            </a:r>
            <a:r>
              <a:rPr lang="en-GB" sz="1800" dirty="0"/>
              <a:t>may use existing examples of adaptations of technology to support the discussions</a:t>
            </a:r>
            <a:r>
              <a:rPr lang="en-GB" sz="1800" dirty="0" smtClean="0"/>
              <a:t>.</a:t>
            </a:r>
          </a:p>
          <a:p>
            <a:r>
              <a:rPr lang="en-GB" sz="1800" dirty="0" smtClean="0"/>
              <a:t>New technologies that have recently come into play that have opened up a  world of potential uses across multiple business fields. For each field there is a different potential, from new ways to do old business, replacing current manufacturing techniques or the death knell of a business function.</a:t>
            </a:r>
          </a:p>
          <a:p>
            <a:pPr marL="109728" indent="0">
              <a:buNone/>
            </a:pPr>
            <a:r>
              <a:rPr lang="en-GB" sz="1800" b="1" dirty="0" smtClean="0"/>
              <a:t>Task 4 - M2.1 - </a:t>
            </a:r>
            <a:r>
              <a:rPr lang="en-GB" sz="1800" dirty="0" smtClean="0"/>
              <a:t>Discuss </a:t>
            </a:r>
            <a:r>
              <a:rPr lang="en-GB" sz="1800" dirty="0"/>
              <a:t>how </a:t>
            </a:r>
            <a:r>
              <a:rPr lang="en-GB" sz="1800" dirty="0" smtClean="0"/>
              <a:t>3 new technologies </a:t>
            </a:r>
            <a:r>
              <a:rPr lang="en-GB" sz="1800" dirty="0"/>
              <a:t>could be adapted to different business purposes</a:t>
            </a:r>
            <a:r>
              <a:rPr lang="en-GB" sz="1800" dirty="0" smtClean="0"/>
              <a:t>.</a:t>
            </a:r>
            <a:endParaRPr lang="en-GB" sz="1800" dirty="0"/>
          </a:p>
        </p:txBody>
      </p:sp>
      <p:sp>
        <p:nvSpPr>
          <p:cNvPr id="2" name="Title 1"/>
          <p:cNvSpPr>
            <a:spLocks noGrp="1"/>
          </p:cNvSpPr>
          <p:nvPr>
            <p:ph type="title"/>
          </p:nvPr>
        </p:nvSpPr>
        <p:spPr>
          <a:xfrm>
            <a:off x="179512" y="112952"/>
            <a:ext cx="8784976" cy="795768"/>
          </a:xfrm>
        </p:spPr>
        <p:txBody>
          <a:bodyPr>
            <a:noAutofit/>
          </a:bodyPr>
          <a:lstStyle/>
          <a:p>
            <a:r>
              <a:rPr lang="en-GB" sz="2200" dirty="0" smtClean="0"/>
              <a:t> M2</a:t>
            </a:r>
            <a:r>
              <a:rPr lang="en-GB" sz="2200" dirty="0" smtClean="0"/>
              <a:t>.1 </a:t>
            </a:r>
            <a:r>
              <a:rPr lang="en-GB" sz="2200" dirty="0"/>
              <a:t>– </a:t>
            </a:r>
            <a:r>
              <a:rPr lang="en-GB" sz="2200" dirty="0" smtClean="0"/>
              <a:t>Technological Developments – Future Developments</a:t>
            </a:r>
            <a:endParaRPr lang="en-US" sz="2200" dirty="0"/>
          </a:p>
        </p:txBody>
      </p:sp>
      <p:pic>
        <p:nvPicPr>
          <p:cNvPr id="2050"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237" t="18843" r="43673" b="27425"/>
          <a:stretch/>
        </p:blipFill>
        <p:spPr bwMode="auto">
          <a:xfrm>
            <a:off x="4716016" y="836712"/>
            <a:ext cx="4176464" cy="2570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5146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06760" cy="5400600"/>
          </a:xfrm>
        </p:spPr>
        <p:txBody>
          <a:bodyPr>
            <a:noAutofit/>
          </a:bodyPr>
          <a:lstStyle/>
          <a:p>
            <a:r>
              <a:rPr lang="en-GB" sz="1800" b="1" dirty="0" smtClean="0"/>
              <a:t>3D printing </a:t>
            </a:r>
            <a:r>
              <a:rPr lang="en-GB" sz="1800" dirty="0" smtClean="0"/>
              <a:t>– This has been around for 10 years but recent technology has made these more publically available and more adaptive. Plastic is no longer the only material that can be printed. The technology is expanding into the medical field to print replacement veins, cartilage, sculpted bone. Within the manufacturing field they can produce objects, casts for steel. Click </a:t>
            </a:r>
            <a:r>
              <a:rPr lang="en-GB" sz="1800" dirty="0" smtClean="0">
                <a:hlinkClick r:id="rId2"/>
              </a:rPr>
              <a:t>here </a:t>
            </a:r>
            <a:r>
              <a:rPr lang="en-GB" sz="1800" dirty="0" smtClean="0"/>
              <a:t>and </a:t>
            </a:r>
            <a:r>
              <a:rPr lang="en-GB" sz="1800" dirty="0" smtClean="0">
                <a:hlinkClick r:id="rId3"/>
              </a:rPr>
              <a:t>here </a:t>
            </a:r>
            <a:r>
              <a:rPr lang="en-GB" sz="1800" dirty="0" smtClean="0"/>
              <a:t>for examples of potential uses.</a:t>
            </a:r>
          </a:p>
          <a:p>
            <a:r>
              <a:rPr lang="en-GB" sz="1800" b="1" dirty="0" smtClean="0"/>
              <a:t>Virtual Reality </a:t>
            </a:r>
            <a:r>
              <a:rPr lang="en-GB" sz="1800" dirty="0" smtClean="0"/>
              <a:t>has been around for a while but new technologies and new techniques are pushing forward the potential business use of these. Demonstrations, virtual tours, visioning medical progress, helping disabled, military practice etc. They have all been hyped but with emerging systems the potential business use is growing. Click </a:t>
            </a:r>
            <a:r>
              <a:rPr lang="en-GB" sz="1800" dirty="0" smtClean="0">
                <a:hlinkClick r:id="rId4"/>
              </a:rPr>
              <a:t>here </a:t>
            </a:r>
            <a:r>
              <a:rPr lang="en-GB" sz="1800" dirty="0" smtClean="0"/>
              <a:t>and </a:t>
            </a:r>
            <a:r>
              <a:rPr lang="en-GB" sz="1800" dirty="0" smtClean="0">
                <a:hlinkClick r:id="rId5"/>
              </a:rPr>
              <a:t>here </a:t>
            </a:r>
            <a:r>
              <a:rPr lang="en-GB" sz="1800" dirty="0" smtClean="0"/>
              <a:t>for examples.</a:t>
            </a:r>
          </a:p>
          <a:p>
            <a:r>
              <a:rPr lang="en-GB" sz="1800" b="1" dirty="0" smtClean="0"/>
              <a:t>Google Glass </a:t>
            </a:r>
            <a:r>
              <a:rPr lang="en-GB" sz="1800" dirty="0" smtClean="0"/>
              <a:t>– A company product with the potential for growth. There has been wearable technology around for a while but with the smaller, more user friendly and potentially business uses are close by. Think of how an </a:t>
            </a:r>
            <a:r>
              <a:rPr lang="en-GB" sz="1800" dirty="0" smtClean="0">
                <a:hlinkClick r:id="rId6"/>
              </a:rPr>
              <a:t>Amazon </a:t>
            </a:r>
            <a:r>
              <a:rPr lang="en-GB" sz="1800" dirty="0" smtClean="0"/>
              <a:t>warehouse staff member might find the goods ordered with a GPS controlled set of Google Glasses. Click </a:t>
            </a:r>
            <a:r>
              <a:rPr lang="en-GB" sz="1800" dirty="0" smtClean="0">
                <a:hlinkClick r:id="rId7"/>
              </a:rPr>
              <a:t>here</a:t>
            </a:r>
            <a:r>
              <a:rPr lang="en-GB" sz="1800" dirty="0" smtClean="0"/>
              <a:t> and </a:t>
            </a:r>
            <a:r>
              <a:rPr lang="en-GB" sz="1800" dirty="0" smtClean="0">
                <a:hlinkClick r:id="rId8"/>
              </a:rPr>
              <a:t>here </a:t>
            </a:r>
            <a:r>
              <a:rPr lang="en-GB" sz="1800" dirty="0" smtClean="0"/>
              <a:t>for business use examples.</a:t>
            </a:r>
          </a:p>
        </p:txBody>
      </p:sp>
      <p:sp>
        <p:nvSpPr>
          <p:cNvPr id="2" name="Title 1"/>
          <p:cNvSpPr>
            <a:spLocks noGrp="1"/>
          </p:cNvSpPr>
          <p:nvPr>
            <p:ph type="title"/>
          </p:nvPr>
        </p:nvSpPr>
        <p:spPr>
          <a:xfrm>
            <a:off x="179512" y="112952"/>
            <a:ext cx="8784976" cy="795768"/>
          </a:xfrm>
        </p:spPr>
        <p:txBody>
          <a:bodyPr>
            <a:noAutofit/>
          </a:bodyPr>
          <a:lstStyle/>
          <a:p>
            <a:r>
              <a:rPr lang="en-GB" sz="2200" dirty="0" smtClean="0"/>
              <a:t> M2</a:t>
            </a:r>
            <a:r>
              <a:rPr lang="en-GB" sz="2200" dirty="0" smtClean="0"/>
              <a:t>.1 </a:t>
            </a:r>
            <a:r>
              <a:rPr lang="en-GB" sz="2200" dirty="0"/>
              <a:t>– </a:t>
            </a:r>
            <a:r>
              <a:rPr lang="en-GB" sz="2200" dirty="0" smtClean="0"/>
              <a:t>Technological Developments – Future Developments</a:t>
            </a:r>
            <a:endParaRPr lang="en-US" sz="2200" dirty="0"/>
          </a:p>
        </p:txBody>
      </p:sp>
    </p:spTree>
    <p:extLst>
      <p:ext uri="{BB962C8B-B14F-4D97-AF65-F5344CB8AC3E}">
        <p14:creationId xmlns:p14="http://schemas.microsoft.com/office/powerpoint/2010/main" val="7448085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06760" cy="5400600"/>
          </a:xfrm>
        </p:spPr>
        <p:txBody>
          <a:bodyPr>
            <a:noAutofit/>
          </a:bodyPr>
          <a:lstStyle/>
          <a:p>
            <a:r>
              <a:rPr lang="en-GB" sz="1600" b="1" dirty="0"/>
              <a:t>RFID</a:t>
            </a:r>
            <a:r>
              <a:rPr lang="en-GB" sz="1600" dirty="0"/>
              <a:t> - RFID Technology has developed and changed from basic identification business solutions to more advanced, complex solution systems. These systems now allow a business to track, trace, locate, monitor, control, utilise and control their business </a:t>
            </a:r>
            <a:r>
              <a:rPr lang="en-GB" sz="1600" dirty="0" smtClean="0"/>
              <a:t>assets. The technology has been adapted extensively over the last ten years but most of us do not see it. Future uses and improvements will limit theft, improve transportation, increase marketing potential and beyond. Click </a:t>
            </a:r>
            <a:r>
              <a:rPr lang="en-GB" sz="1600" dirty="0" smtClean="0">
                <a:hlinkClick r:id="rId2"/>
              </a:rPr>
              <a:t>here </a:t>
            </a:r>
            <a:r>
              <a:rPr lang="en-GB" sz="1600" dirty="0" smtClean="0"/>
              <a:t>and </a:t>
            </a:r>
            <a:r>
              <a:rPr lang="en-GB" sz="1600" dirty="0" smtClean="0">
                <a:hlinkClick r:id="rId3"/>
              </a:rPr>
              <a:t>here </a:t>
            </a:r>
            <a:r>
              <a:rPr lang="en-GB" sz="1600" dirty="0" smtClean="0"/>
              <a:t>for potential uses.</a:t>
            </a:r>
          </a:p>
          <a:p>
            <a:r>
              <a:rPr lang="en-GB" sz="1600" b="1" dirty="0" smtClean="0"/>
              <a:t>Portable Solar Chargers</a:t>
            </a:r>
            <a:r>
              <a:rPr lang="en-GB" sz="1600" dirty="0" smtClean="0"/>
              <a:t> – With the increase of green technologies and the reduction in the size of solar panelling, solar chargers have become smaller, more portable, more efficient and less wasteful. In the past we have replace all our calculators with solar charged ones but what about our phones, our cars, heating systems etc. When the potential for reduction becomes so portable, the eventual reduction and replacement of fuel generally will decrease. Click </a:t>
            </a:r>
            <a:r>
              <a:rPr lang="en-GB" sz="1600" dirty="0" smtClean="0">
                <a:hlinkClick r:id="rId4"/>
              </a:rPr>
              <a:t>here, </a:t>
            </a:r>
            <a:r>
              <a:rPr lang="en-GB" sz="1600" dirty="0" smtClean="0">
                <a:hlinkClick r:id="rId5"/>
              </a:rPr>
              <a:t>here</a:t>
            </a:r>
            <a:r>
              <a:rPr lang="en-GB" sz="1600" dirty="0" smtClean="0">
                <a:hlinkClick r:id="rId4"/>
              </a:rPr>
              <a:t> </a:t>
            </a:r>
            <a:r>
              <a:rPr lang="en-GB" sz="1600" dirty="0" smtClean="0"/>
              <a:t>and </a:t>
            </a:r>
            <a:r>
              <a:rPr lang="en-GB" sz="1600" dirty="0" smtClean="0">
                <a:hlinkClick r:id="rId6"/>
              </a:rPr>
              <a:t>here </a:t>
            </a:r>
            <a:r>
              <a:rPr lang="en-GB" sz="1600" dirty="0" smtClean="0"/>
              <a:t>for details.</a:t>
            </a:r>
          </a:p>
          <a:p>
            <a:r>
              <a:rPr lang="en-GB" sz="1600" b="1" dirty="0" smtClean="0"/>
              <a:t>Cloud computing </a:t>
            </a:r>
            <a:r>
              <a:rPr lang="en-GB" sz="1600" dirty="0" smtClean="0"/>
              <a:t>– Need to access Microsoft Office, use the cloud, need to see files, use the cloud, need to play games, use the cloud, need anything use the cloud and get rid of the hard drive on your computer. The Cloud can store everything, protect everything, run everything. It has been here for a while now and the potential for expansion is huge. Specifically copyright, how can you breach it when the software is virtual.</a:t>
            </a:r>
          </a:p>
        </p:txBody>
      </p:sp>
      <p:sp>
        <p:nvSpPr>
          <p:cNvPr id="2" name="Title 1"/>
          <p:cNvSpPr>
            <a:spLocks noGrp="1"/>
          </p:cNvSpPr>
          <p:nvPr>
            <p:ph type="title"/>
          </p:nvPr>
        </p:nvSpPr>
        <p:spPr>
          <a:xfrm>
            <a:off x="179512" y="112952"/>
            <a:ext cx="8784976" cy="795768"/>
          </a:xfrm>
        </p:spPr>
        <p:txBody>
          <a:bodyPr>
            <a:noAutofit/>
          </a:bodyPr>
          <a:lstStyle/>
          <a:p>
            <a:r>
              <a:rPr lang="en-GB" sz="2200" dirty="0" smtClean="0"/>
              <a:t> M2</a:t>
            </a:r>
            <a:r>
              <a:rPr lang="en-GB" sz="2200" dirty="0" smtClean="0"/>
              <a:t>.1 </a:t>
            </a:r>
            <a:r>
              <a:rPr lang="en-GB" sz="2200" dirty="0"/>
              <a:t>– </a:t>
            </a:r>
            <a:r>
              <a:rPr lang="en-GB" sz="2200" dirty="0" smtClean="0"/>
              <a:t>Technological Developments – Future Developments</a:t>
            </a:r>
            <a:endParaRPr lang="en-US" sz="2200" dirty="0"/>
          </a:p>
        </p:txBody>
      </p:sp>
    </p:spTree>
    <p:extLst>
      <p:ext uri="{BB962C8B-B14F-4D97-AF65-F5344CB8AC3E}">
        <p14:creationId xmlns:p14="http://schemas.microsoft.com/office/powerpoint/2010/main" val="3947164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5870456" cy="5400600"/>
          </a:xfrm>
        </p:spPr>
        <p:txBody>
          <a:bodyPr>
            <a:noAutofit/>
          </a:bodyPr>
          <a:lstStyle/>
          <a:p>
            <a:r>
              <a:rPr lang="en-GB" sz="1700" dirty="0" smtClean="0"/>
              <a:t>Technology gets adapted when it is seen to work. That is how growth is developed. We would not be using the WIMP interface if Apple did not steal it off </a:t>
            </a:r>
            <a:r>
              <a:rPr lang="en-GB" sz="1700" dirty="0" err="1" smtClean="0"/>
              <a:t>Zerox</a:t>
            </a:r>
            <a:r>
              <a:rPr lang="en-GB" sz="1700" dirty="0" smtClean="0"/>
              <a:t> and use it on all their machines. We would not have Windows if Microsoft did not steal the idea off Apple. We would not be using touch screens on our phones if </a:t>
            </a:r>
            <a:r>
              <a:rPr lang="en-GB" sz="1700" dirty="0"/>
              <a:t>i</a:t>
            </a:r>
            <a:r>
              <a:rPr lang="en-GB" sz="1700" dirty="0" smtClean="0"/>
              <a:t>t was not so successful on early model phones. We would not be using x-rays in ports for HGV’s if it was not for an accident 100 years ago.</a:t>
            </a:r>
          </a:p>
          <a:p>
            <a:r>
              <a:rPr lang="en-GB" sz="1700" dirty="0" smtClean="0"/>
              <a:t>To show how these technologies can influence other sectors you should show how the benefits to businesses can be mapped. Using your three selected fields demonstrate how growth can be achieved through the business sectors.</a:t>
            </a:r>
          </a:p>
          <a:p>
            <a:pPr marL="109728" indent="0">
              <a:buNone/>
            </a:pPr>
            <a:r>
              <a:rPr lang="en-GB" sz="1700" b="1" dirty="0" smtClean="0"/>
              <a:t>Task 5 – M2.2 - </a:t>
            </a:r>
            <a:r>
              <a:rPr lang="en-GB" sz="1700" dirty="0" smtClean="0"/>
              <a:t>Using the three technologies selected </a:t>
            </a:r>
            <a:r>
              <a:rPr lang="en-GB" sz="1700" dirty="0"/>
              <a:t> from M2.1 </a:t>
            </a:r>
            <a:r>
              <a:rPr lang="en-GB" sz="1700" dirty="0" smtClean="0"/>
              <a:t>produce a visualisation </a:t>
            </a:r>
            <a:r>
              <a:rPr lang="en-GB" sz="1700" dirty="0"/>
              <a:t>diagram supported by explanatory </a:t>
            </a:r>
            <a:r>
              <a:rPr lang="en-GB" sz="1700" dirty="0" smtClean="0"/>
              <a:t>notes of how other businesses sectors could use these technologies.</a:t>
            </a:r>
          </a:p>
        </p:txBody>
      </p:sp>
      <p:sp>
        <p:nvSpPr>
          <p:cNvPr id="2" name="Title 1"/>
          <p:cNvSpPr>
            <a:spLocks noGrp="1"/>
          </p:cNvSpPr>
          <p:nvPr>
            <p:ph type="title"/>
          </p:nvPr>
        </p:nvSpPr>
        <p:spPr>
          <a:xfrm>
            <a:off x="179512" y="112952"/>
            <a:ext cx="8784976" cy="795768"/>
          </a:xfrm>
        </p:spPr>
        <p:txBody>
          <a:bodyPr>
            <a:noAutofit/>
          </a:bodyPr>
          <a:lstStyle/>
          <a:p>
            <a:r>
              <a:rPr lang="en-GB" sz="2200" dirty="0" smtClean="0"/>
              <a:t> M2</a:t>
            </a:r>
            <a:r>
              <a:rPr lang="en-GB" sz="2200" dirty="0" smtClean="0"/>
              <a:t>.2 </a:t>
            </a:r>
            <a:r>
              <a:rPr lang="en-GB" sz="2200" dirty="0"/>
              <a:t>– </a:t>
            </a:r>
            <a:r>
              <a:rPr lang="en-GB" sz="2200" dirty="0" smtClean="0"/>
              <a:t>Technological Developments – Future Developments</a:t>
            </a:r>
            <a:endParaRPr lang="en-US" sz="2200" dirty="0"/>
          </a:p>
        </p:txBody>
      </p:sp>
      <p:pic>
        <p:nvPicPr>
          <p:cNvPr id="3074" name="Picture 2" descr="http://www.networkworld.com/supp/2011/25thanniversary/cisco-family-tree.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836712"/>
            <a:ext cx="2647950" cy="4086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2000" b="1" dirty="0"/>
              <a:t>Task 1 – D1.3 – </a:t>
            </a:r>
            <a:r>
              <a:rPr lang="en-GB" sz="2000" dirty="0"/>
              <a:t>Using the terms </a:t>
            </a:r>
            <a:r>
              <a:rPr lang="en-GB" sz="2000" b="1" dirty="0"/>
              <a:t>Instrumented</a:t>
            </a:r>
            <a:r>
              <a:rPr lang="en-GB" sz="2000" dirty="0"/>
              <a:t>, </a:t>
            </a:r>
            <a:r>
              <a:rPr lang="en-GB" sz="2000" b="1" dirty="0"/>
              <a:t>Interconnected</a:t>
            </a:r>
            <a:r>
              <a:rPr lang="en-GB" sz="2000" dirty="0"/>
              <a:t> and </a:t>
            </a:r>
            <a:r>
              <a:rPr lang="en-GB" sz="2000" b="1" dirty="0"/>
              <a:t>Intelligent</a:t>
            </a:r>
            <a:r>
              <a:rPr lang="en-GB" sz="2000" dirty="0"/>
              <a:t>, discuss how analysis tools as part of the Smarter Planet programme can benefit your chosen business sector.</a:t>
            </a:r>
          </a:p>
          <a:p>
            <a:pPr marL="109728" indent="0">
              <a:buNone/>
            </a:pPr>
            <a:r>
              <a:rPr lang="en-GB" sz="2000" b="1" dirty="0" smtClean="0"/>
              <a:t>Task </a:t>
            </a:r>
            <a:r>
              <a:rPr lang="en-GB" sz="2000" b="1" dirty="0"/>
              <a:t>2 – P5.1 –</a:t>
            </a:r>
            <a:r>
              <a:rPr lang="en-GB" sz="2000" dirty="0"/>
              <a:t> From your own industry create a report on how technologies developed in the past have been used for additional purposes, include a range of examples.</a:t>
            </a:r>
          </a:p>
          <a:p>
            <a:pPr marL="109728" indent="0">
              <a:buNone/>
            </a:pPr>
            <a:r>
              <a:rPr lang="en-GB" sz="2000" b="1" dirty="0" smtClean="0"/>
              <a:t>Task </a:t>
            </a:r>
            <a:r>
              <a:rPr lang="en-GB" sz="2000" b="1" dirty="0"/>
              <a:t>3 – P5.2 – </a:t>
            </a:r>
            <a:r>
              <a:rPr lang="en-GB" sz="2000" dirty="0"/>
              <a:t>Using the terms </a:t>
            </a:r>
            <a:r>
              <a:rPr lang="en-GB" sz="2000" b="1" dirty="0"/>
              <a:t>Instrumented</a:t>
            </a:r>
            <a:r>
              <a:rPr lang="en-GB" sz="2000" dirty="0"/>
              <a:t>, </a:t>
            </a:r>
            <a:r>
              <a:rPr lang="en-GB" sz="2000" b="1" dirty="0"/>
              <a:t>Interconnected</a:t>
            </a:r>
            <a:r>
              <a:rPr lang="en-GB" sz="2000" dirty="0"/>
              <a:t> and </a:t>
            </a:r>
            <a:r>
              <a:rPr lang="en-GB" sz="2000" b="1" dirty="0"/>
              <a:t>Intelligent</a:t>
            </a:r>
            <a:r>
              <a:rPr lang="en-GB" sz="2000" dirty="0"/>
              <a:t>, discuss how analysis tools as part of the Smarter Planet programme can benefit your chosen business sector.</a:t>
            </a:r>
          </a:p>
          <a:p>
            <a:pPr marL="109728" indent="0">
              <a:buNone/>
            </a:pPr>
            <a:r>
              <a:rPr lang="en-GB" sz="2000" b="1" dirty="0" smtClean="0"/>
              <a:t>Task </a:t>
            </a:r>
            <a:r>
              <a:rPr lang="en-GB" sz="2000" b="1" dirty="0"/>
              <a:t>4 - M2.1 - </a:t>
            </a:r>
            <a:r>
              <a:rPr lang="en-GB" sz="2000" dirty="0"/>
              <a:t>Discuss how 3 new technologies could be adapted to different business purposes</a:t>
            </a:r>
            <a:r>
              <a:rPr lang="en-GB" sz="2000" dirty="0" smtClean="0"/>
              <a:t>.</a:t>
            </a:r>
            <a:endParaRPr lang="en-GB" sz="2000" b="1" dirty="0" smtClean="0"/>
          </a:p>
          <a:p>
            <a:pPr marL="109728" indent="0">
              <a:buNone/>
            </a:pPr>
            <a:r>
              <a:rPr lang="en-GB" sz="2000" b="1" dirty="0" smtClean="0"/>
              <a:t>Task </a:t>
            </a:r>
            <a:r>
              <a:rPr lang="en-GB" sz="2000" b="1" dirty="0"/>
              <a:t>5 – </a:t>
            </a:r>
            <a:r>
              <a:rPr lang="en-GB" sz="2000" b="1" dirty="0" smtClean="0"/>
              <a:t>M2.2 </a:t>
            </a:r>
            <a:r>
              <a:rPr lang="en-GB" sz="2000" b="1" dirty="0"/>
              <a:t>- </a:t>
            </a:r>
            <a:r>
              <a:rPr lang="en-GB" sz="2000" dirty="0"/>
              <a:t>Using the three technologies selected  from M2.1 produce a visualisation diagram supported by explanatory notes of how other businesses sectors could use these technologies.</a:t>
            </a:r>
          </a:p>
        </p:txBody>
      </p:sp>
      <p:sp>
        <p:nvSpPr>
          <p:cNvPr id="3" name="Title 2"/>
          <p:cNvSpPr>
            <a:spLocks noGrp="1"/>
          </p:cNvSpPr>
          <p:nvPr>
            <p:ph type="title"/>
          </p:nvPr>
        </p:nvSpPr>
        <p:spPr>
          <a:xfrm>
            <a:off x="230832" y="116632"/>
            <a:ext cx="8733656" cy="792088"/>
          </a:xfrm>
        </p:spPr>
        <p:txBody>
          <a:bodyPr>
            <a:normAutofit/>
          </a:bodyPr>
          <a:lstStyle/>
          <a:p>
            <a:r>
              <a:rPr lang="en-GB" sz="3200" dirty="0"/>
              <a:t>P1 </a:t>
            </a:r>
            <a:r>
              <a:rPr lang="en-GB" sz="3200" dirty="0" smtClean="0"/>
              <a:t>– Assessment Criteria</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77500" lnSpcReduction="20000"/>
          </a:bodyPr>
          <a:lstStyle/>
          <a:p>
            <a:r>
              <a:rPr lang="en-GB" b="1" dirty="0" smtClean="0"/>
              <a:t>AIM </a:t>
            </a:r>
            <a:r>
              <a:rPr lang="en-GB" b="1" dirty="0"/>
              <a:t>AND PURPOSE OF THE UNIT </a:t>
            </a:r>
            <a:endParaRPr lang="en-GB" dirty="0"/>
          </a:p>
          <a:p>
            <a:r>
              <a:rPr lang="en-GB" dirty="0"/>
              <a:t>The Smarter Planet is an initiative developed by the IBM corporation to encourage individuals and organisations to think and develop solutions to processes or problems innovatively. The purpose is to encourage individuals and businesses to review their current practice to identify what they could change to reduce the impact on the planet/ environment. The Smarter Planet initiative can be applied cross sector and this unit encourages learners to consider the ways in which improvements to processes may include cost savings, environmental impact and system efficiencies. </a:t>
            </a:r>
          </a:p>
          <a:p>
            <a:r>
              <a:rPr lang="en-GB" dirty="0"/>
              <a:t>The smarter ideas which learners may identify may initially be small but may then grow and the focus is on constant improvements, developments to “make the planet smarter”. They should look at technological developments across a range of sectors to consider whether these can be adapted to other sectors and they should also identify activities or processes they think can be improved in everyday life and consider innovative solutions that may be developed.</a:t>
            </a:r>
          </a:p>
        </p:txBody>
      </p:sp>
      <p:sp>
        <p:nvSpPr>
          <p:cNvPr id="3" name="Title 2"/>
          <p:cNvSpPr>
            <a:spLocks noGrp="1"/>
          </p:cNvSpPr>
          <p:nvPr>
            <p:ph type="title"/>
          </p:nvPr>
        </p:nvSpPr>
        <p:spPr>
          <a:xfrm>
            <a:off x="230832" y="116632"/>
            <a:ext cx="8733656" cy="720080"/>
          </a:xfrm>
        </p:spPr>
        <p:txBody>
          <a:bodyPr>
            <a:normAutofit/>
          </a:bodyPr>
          <a:lstStyle/>
          <a:p>
            <a:r>
              <a:rPr lang="en-GB" dirty="0" smtClean="0"/>
              <a:t>Scenario</a:t>
            </a:r>
            <a:endParaRPr lang="en-GB" dirty="0"/>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80631058"/>
              </p:ext>
            </p:extLst>
          </p:nvPr>
        </p:nvGraphicFramePr>
        <p:xfrm>
          <a:off x="250825" y="894928"/>
          <a:ext cx="8713663" cy="5486400"/>
        </p:xfrm>
        <a:graphic>
          <a:graphicData uri="http://schemas.openxmlformats.org/drawingml/2006/table">
            <a:tbl>
              <a:tblPr firstRow="1" bandRow="1">
                <a:tableStyleId>{5C22544A-7EE6-4342-B048-85BDC9FD1C3A}</a:tableStyleId>
              </a:tblPr>
              <a:tblGrid>
                <a:gridCol w="360730"/>
                <a:gridCol w="1872213"/>
                <a:gridCol w="432048"/>
                <a:gridCol w="2016224"/>
                <a:gridCol w="2088232"/>
                <a:gridCol w="1944216"/>
              </a:tblGrid>
              <a:tr h="1149980">
                <a:tc gridSpan="2">
                  <a:txBody>
                    <a:bodyPr/>
                    <a:lstStyle/>
                    <a:p>
                      <a:r>
                        <a:rPr kumimoji="0" lang="en-GB" sz="1200" u="none" strike="noStrike" kern="1200" baseline="0" dirty="0" smtClean="0"/>
                        <a:t>Learning Outcome (LO) </a:t>
                      </a:r>
                    </a:p>
                    <a:p>
                      <a:r>
                        <a:rPr kumimoji="0" lang="en-GB" sz="1200" u="none" strike="noStrike" kern="1200" baseline="0" dirty="0" smtClean="0"/>
                        <a:t>The learner will:</a:t>
                      </a:r>
                      <a:endParaRPr kumimoji="0" lang="en-GB" sz="12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gridSpan="2">
                  <a:txBody>
                    <a:bodyPr/>
                    <a:lstStyle/>
                    <a:p>
                      <a:r>
                        <a:rPr kumimoji="0" lang="en-GB" sz="1200" u="none" strike="noStrike" kern="1200" baseline="0" dirty="0" smtClean="0"/>
                        <a:t>Pass </a:t>
                      </a:r>
                    </a:p>
                    <a:p>
                      <a:r>
                        <a:rPr kumimoji="0" lang="en-GB" sz="1200" u="none" strike="noStrike" kern="1200" baseline="0" dirty="0" smtClean="0"/>
                        <a:t>The assessment criteria are the pass requirements for this unit. </a:t>
                      </a:r>
                    </a:p>
                    <a:p>
                      <a:r>
                        <a:rPr kumimoji="0" lang="en-GB" sz="1200" u="none" strike="noStrike" kern="1200" baseline="0" dirty="0" smtClean="0"/>
                        <a:t>The learner can: </a:t>
                      </a:r>
                      <a:endParaRPr kumimoji="0" lang="en-GB" sz="1200" b="0" i="0" u="none" strike="noStrike" kern="1200" baseline="0" dirty="0" smtClean="0">
                        <a:solidFill>
                          <a:schemeClr val="lt1"/>
                        </a:solidFill>
                        <a:latin typeface="+mn-lt"/>
                        <a:ea typeface="+mn-ea"/>
                        <a:cs typeface="+mn-cs"/>
                      </a:endParaRPr>
                    </a:p>
                  </a:txBody>
                  <a:tcPr/>
                </a:tc>
                <a:tc hMerge="1">
                  <a:txBody>
                    <a:bodyPr/>
                    <a:lstStyle/>
                    <a:p>
                      <a:endParaRPr lang="en-GB"/>
                    </a:p>
                  </a:txBody>
                  <a:tcPr/>
                </a:tc>
                <a:tc>
                  <a:txBody>
                    <a:bodyPr/>
                    <a:lstStyle/>
                    <a:p>
                      <a:r>
                        <a:rPr kumimoji="0" lang="en-GB" sz="1200" u="none" strike="noStrike" kern="1200" baseline="0" dirty="0" smtClean="0"/>
                        <a:t>Merit </a:t>
                      </a:r>
                    </a:p>
                    <a:p>
                      <a:r>
                        <a:rPr kumimoji="0" lang="en-GB" sz="1200" u="none" strike="noStrike" kern="1200" baseline="0" dirty="0" smtClean="0"/>
                        <a:t>For merit the evidence must show that, in addition to the pass criteria, the learner is able to: </a:t>
                      </a:r>
                      <a:endParaRPr kumimoji="0" lang="en-GB" sz="1200" b="0" i="0" u="none" strike="noStrike" kern="1200" baseline="0" dirty="0" smtClean="0">
                        <a:solidFill>
                          <a:schemeClr val="lt1"/>
                        </a:solidFill>
                        <a:latin typeface="+mn-lt"/>
                        <a:ea typeface="+mn-ea"/>
                        <a:cs typeface="+mn-cs"/>
                      </a:endParaRPr>
                    </a:p>
                  </a:txBody>
                  <a:tcPr/>
                </a:tc>
                <a:tc>
                  <a:txBody>
                    <a:bodyPr/>
                    <a:lstStyle/>
                    <a:p>
                      <a:r>
                        <a:rPr kumimoji="0" lang="en-GB" sz="1200" u="none" strike="noStrike" kern="1200" baseline="0" dirty="0" smtClean="0"/>
                        <a:t>Distinction </a:t>
                      </a:r>
                    </a:p>
                    <a:p>
                      <a:r>
                        <a:rPr kumimoji="0" lang="en-GB" sz="1200" u="none" strike="noStrike" kern="1200" baseline="0" dirty="0" smtClean="0"/>
                        <a:t>For distinction the evidence must show that, in addition to the pass and merit criteria, the learner is able to: </a:t>
                      </a:r>
                      <a:endParaRPr kumimoji="0" lang="en-GB" sz="1200" b="0" i="0" u="none" strike="noStrike" kern="1200" baseline="0" dirty="0" smtClean="0">
                        <a:solidFill>
                          <a:schemeClr val="lt1"/>
                        </a:solidFill>
                        <a:latin typeface="+mn-lt"/>
                        <a:ea typeface="+mn-ea"/>
                        <a:cs typeface="+mn-cs"/>
                      </a:endParaRPr>
                    </a:p>
                  </a:txBody>
                  <a:tcPr/>
                </a:tc>
              </a:tr>
              <a:tr h="619220">
                <a:tc>
                  <a:txBody>
                    <a:bodyPr/>
                    <a:lstStyle/>
                    <a:p>
                      <a:r>
                        <a:rPr lang="en-GB" sz="1200" dirty="0" smtClean="0"/>
                        <a:t>1</a:t>
                      </a:r>
                      <a:endParaRPr lang="en-GB" sz="1200" dirty="0"/>
                    </a:p>
                  </a:txBody>
                  <a:tcPr/>
                </a:tc>
                <a:tc>
                  <a:txBody>
                    <a:bodyPr/>
                    <a:lstStyle/>
                    <a:p>
                      <a:r>
                        <a:rPr kumimoji="0" lang="en-GB" sz="1200" u="none" strike="noStrike" kern="1200" baseline="0" dirty="0" smtClean="0"/>
                        <a:t>Understand what is</a:t>
                      </a:r>
                    </a:p>
                    <a:p>
                      <a:r>
                        <a:rPr kumimoji="0" lang="en-GB" sz="1200" u="none" strike="noStrike" kern="1200" baseline="0" dirty="0" smtClean="0"/>
                        <a:t>meant by a smarter</a:t>
                      </a:r>
                    </a:p>
                    <a:p>
                      <a:r>
                        <a:rPr kumimoji="0" lang="en-GB" sz="1200" u="none" strike="noStrike" kern="1200" baseline="0" dirty="0" smtClean="0"/>
                        <a:t>planet</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P1</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how changes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in technology have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evolved over the last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century</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8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r>
              <a:tr h="619220">
                <a:tc>
                  <a:txBody>
                    <a:bodyPr/>
                    <a:lstStyle/>
                    <a:p>
                      <a:endParaRPr lang="en-GB" sz="1200" dirty="0"/>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c>
                  <a:txBody>
                    <a:bodyPr/>
                    <a:lstStyle/>
                    <a:p>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how evolutions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in technology have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impacted on everyday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life</a:t>
                      </a:r>
                      <a:endParaRPr kumimoji="0" lang="en-GB" sz="1200" b="0" i="0" u="none" strike="noStrike" kern="1200" baseline="0" dirty="0" smtClean="0">
                        <a:solidFill>
                          <a:schemeClr val="dk1"/>
                        </a:solidFill>
                        <a:latin typeface="+mn-lt"/>
                        <a:ea typeface="+mn-ea"/>
                        <a:cs typeface="+mn-cs"/>
                      </a:endParaRPr>
                    </a:p>
                  </a:txBody>
                  <a:tcPr/>
                </a:tc>
                <a:tc>
                  <a:txBody>
                    <a:bodyPr/>
                    <a:lstStyle/>
                    <a:p>
                      <a:r>
                        <a:rPr kumimoji="0" lang="en-GB" sz="1200" u="none" strike="noStrike" kern="1200" baseline="0" dirty="0" smtClean="0"/>
                        <a:t>M1 - Evaluate the wider </a:t>
                      </a:r>
                      <a:r>
                        <a:rPr kumimoji="0" lang="en-GB" sz="1200" u="none" strike="noStrike" kern="1200" baseline="0" dirty="0" smtClean="0"/>
                        <a:t>uses of </a:t>
                      </a:r>
                      <a:r>
                        <a:rPr kumimoji="0" lang="en-GB" sz="1200" u="none" strike="noStrike" kern="1200" baseline="0" dirty="0" smtClean="0"/>
                        <a:t>these </a:t>
                      </a:r>
                      <a:r>
                        <a:rPr kumimoji="0" lang="en-GB" sz="1200" u="none" strike="noStrike" kern="1200" baseline="0" dirty="0" smtClean="0"/>
                        <a:t>technological developments </a:t>
                      </a:r>
                      <a:r>
                        <a:rPr kumimoji="0" lang="en-GB" sz="1200" u="none" strike="noStrike" kern="1200" baseline="0" dirty="0" smtClean="0"/>
                        <a:t>within</a:t>
                      </a:r>
                    </a:p>
                    <a:p>
                      <a:r>
                        <a:rPr kumimoji="0" lang="en-GB" sz="1200" u="none" strike="noStrike" kern="1200" baseline="0" dirty="0" smtClean="0"/>
                        <a:t>an identified sector</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D1 - Discuss why the </a:t>
                      </a:r>
                      <a:r>
                        <a:rPr lang="en-GB" sz="1200" dirty="0" smtClean="0"/>
                        <a:t>smarter planet </a:t>
                      </a:r>
                      <a:r>
                        <a:rPr lang="en-GB" sz="1200" dirty="0" smtClean="0"/>
                        <a:t>concept </a:t>
                      </a:r>
                      <a:r>
                        <a:rPr lang="en-GB" sz="1200" dirty="0" smtClean="0"/>
                        <a:t>is important </a:t>
                      </a:r>
                      <a:r>
                        <a:rPr lang="en-GB" sz="1200" dirty="0" smtClean="0"/>
                        <a:t>to society </a:t>
                      </a:r>
                      <a:r>
                        <a:rPr lang="en-GB" sz="1200" dirty="0" smtClean="0"/>
                        <a:t>as a </a:t>
                      </a:r>
                      <a:r>
                        <a:rPr lang="en-GB" sz="1200" dirty="0" smtClean="0"/>
                        <a:t>whole</a:t>
                      </a:r>
                      <a:endParaRPr lang="en-GB" sz="1200" dirty="0"/>
                    </a:p>
                  </a:txBody>
                  <a:tcPr>
                    <a:solidFill>
                      <a:srgbClr val="FFC000"/>
                    </a:solidFill>
                  </a:tcPr>
                </a:tc>
              </a:tr>
              <a:tr h="796140">
                <a:tc>
                  <a:txBody>
                    <a:bodyPr/>
                    <a:lstStyle/>
                    <a:p>
                      <a:r>
                        <a:rPr lang="en-GB" sz="1200" dirty="0" smtClean="0"/>
                        <a:t>2</a:t>
                      </a:r>
                      <a:endParaRPr lang="en-GB" sz="1200" dirty="0"/>
                    </a:p>
                  </a:txBody>
                  <a:tcPr/>
                </a:tc>
                <a:tc>
                  <a:txBody>
                    <a:bodyPr/>
                    <a:lstStyle/>
                    <a:p>
                      <a:r>
                        <a:rPr kumimoji="0" lang="en-GB" sz="1200" u="none" strike="noStrike" kern="1200" baseline="0" dirty="0" smtClean="0"/>
                        <a:t>Understand the</a:t>
                      </a:r>
                    </a:p>
                    <a:p>
                      <a:r>
                        <a:rPr kumimoji="0" lang="en-GB" sz="1200" u="none" strike="noStrike" kern="1200" baseline="0" dirty="0" smtClean="0"/>
                        <a:t>changing smarter</a:t>
                      </a:r>
                    </a:p>
                    <a:p>
                      <a:r>
                        <a:rPr kumimoji="0" lang="en-GB" sz="1200" u="none" strike="noStrike" kern="1200" baseline="0" dirty="0" smtClean="0"/>
                        <a:t>business environment</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P3</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the benefits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and beneficiaries of</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improved technologies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to business</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796140">
                <a:tc>
                  <a:txBody>
                    <a:bodyPr/>
                    <a:lstStyle/>
                    <a:p>
                      <a:endParaRPr lang="en-GB" sz="1200" dirty="0"/>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P4</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how advances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across business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sectors have brought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additional challenges</a:t>
                      </a:r>
                      <a:endParaRPr kumimoji="0" lang="en-GB" sz="1200" b="0" i="0" u="none" strike="noStrike" kern="1200" baseline="0" dirty="0" smtClean="0">
                        <a:solidFill>
                          <a:schemeClr val="dk1"/>
                        </a:solidFill>
                        <a:latin typeface="+mn-lt"/>
                        <a:ea typeface="+mn-ea"/>
                        <a:cs typeface="+mn-cs"/>
                      </a:endParaRPr>
                    </a:p>
                  </a:txBody>
                  <a:tcPr/>
                </a:tc>
                <a:tc>
                  <a:txBody>
                    <a:bodyPr/>
                    <a:lstStyle/>
                    <a:p>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796140">
                <a:tc>
                  <a:txBody>
                    <a:bodyPr/>
                    <a:lstStyle/>
                    <a:p>
                      <a:r>
                        <a:rPr lang="en-GB" sz="1200" dirty="0" smtClean="0"/>
                        <a:t>3</a:t>
                      </a:r>
                      <a:endParaRPr lang="en-GB" sz="1200" dirty="0"/>
                    </a:p>
                  </a:txBody>
                  <a:tcPr/>
                </a:tc>
                <a:tc>
                  <a:txBody>
                    <a:bodyPr/>
                    <a:lstStyle/>
                    <a:p>
                      <a:r>
                        <a:rPr kumimoji="0" lang="en-GB" sz="1200" u="none" strike="noStrike" kern="1200" baseline="0" dirty="0" smtClean="0"/>
                        <a:t>Understand how</a:t>
                      </a:r>
                    </a:p>
                    <a:p>
                      <a:r>
                        <a:rPr kumimoji="0" lang="en-GB" sz="1200" u="none" strike="noStrike" kern="1200" baseline="0" dirty="0" smtClean="0"/>
                        <a:t>smarter planet</a:t>
                      </a:r>
                    </a:p>
                    <a:p>
                      <a:r>
                        <a:rPr kumimoji="0" lang="en-GB" sz="1200" u="none" strike="noStrike" kern="1200" baseline="0" dirty="0" smtClean="0"/>
                        <a:t>technologies could be</a:t>
                      </a:r>
                    </a:p>
                    <a:p>
                      <a:r>
                        <a:rPr kumimoji="0" lang="en-GB" sz="1200" u="none" strike="noStrike" kern="1200" baseline="0" dirty="0" smtClean="0"/>
                        <a:t>further developed</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lang="en-GB" sz="1200" dirty="0" smtClean="0"/>
                        <a:t>P5</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Explain how advances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to technology could be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improved or extended</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kumimoji="0" lang="en-GB" sz="1200" u="none" strike="noStrike" kern="1200" baseline="0" dirty="0" smtClean="0"/>
                        <a:t>M2 - Discuss how</a:t>
                      </a:r>
                    </a:p>
                    <a:p>
                      <a:r>
                        <a:rPr kumimoji="0" lang="en-GB" sz="1200" u="none" strike="noStrike" kern="1200" baseline="0" dirty="0" smtClean="0"/>
                        <a:t>technologies could be</a:t>
                      </a:r>
                    </a:p>
                    <a:p>
                      <a:r>
                        <a:rPr kumimoji="0" lang="en-GB" sz="1200" u="none" strike="noStrike" kern="1200" baseline="0" dirty="0" smtClean="0"/>
                        <a:t>adapted to different</a:t>
                      </a:r>
                    </a:p>
                    <a:p>
                      <a:r>
                        <a:rPr kumimoji="0" lang="en-GB" sz="1200" u="none" strike="noStrike" kern="1200" baseline="0" dirty="0" smtClean="0"/>
                        <a:t>business purposes</a:t>
                      </a:r>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lang="en-GB" sz="1200" dirty="0"/>
                    </a:p>
                  </a:txBody>
                  <a:tcPr>
                    <a:solidFill>
                      <a:srgbClr val="FFC000"/>
                    </a:solidFill>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LO3 </a:t>
            </a:r>
            <a:r>
              <a:rPr lang="en-GB" dirty="0" smtClean="0"/>
              <a:t>-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640960" cy="5400600"/>
          </a:xfrm>
        </p:spPr>
        <p:txBody>
          <a:bodyPr>
            <a:noAutofit/>
          </a:bodyPr>
          <a:lstStyle/>
          <a:p>
            <a:r>
              <a:rPr lang="en-GB" sz="1600" b="1" dirty="0" smtClean="0"/>
              <a:t>LO3 </a:t>
            </a:r>
            <a:r>
              <a:rPr lang="en-GB" sz="1600" b="1" dirty="0"/>
              <a:t>Understand how smarter planet technologies could be further developed </a:t>
            </a:r>
            <a:endParaRPr lang="en-GB" sz="1600" dirty="0"/>
          </a:p>
          <a:p>
            <a:r>
              <a:rPr lang="en-GB" sz="1600" dirty="0"/>
              <a:t>Based on their research, learners should start to consider how existing developments in technology can be improved or extended. An example of this would be the telephone which has extended from an almost exclusive, luxury usage with a fixed location to mobile, widely available and multi purpose. This is the case across society for many advances. Learners should discuss and evaluate these developments. They should then be encouraged to strip down the advances in to original purpose so that they can then look at problems in society or business that could be solved with repurposing or adaptation of technology. They should discuss their ideas and their feasibility and potential challenges.</a:t>
            </a:r>
            <a:endParaRPr lang="en-GB" sz="1600" dirty="0" smtClean="0"/>
          </a:p>
        </p:txBody>
      </p:sp>
      <p:sp>
        <p:nvSpPr>
          <p:cNvPr id="3" name="Title 2"/>
          <p:cNvSpPr>
            <a:spLocks noGrp="1"/>
          </p:cNvSpPr>
          <p:nvPr>
            <p:ph type="title"/>
          </p:nvPr>
        </p:nvSpPr>
        <p:spPr>
          <a:xfrm>
            <a:off x="446856" y="116632"/>
            <a:ext cx="8229600" cy="850106"/>
          </a:xfrm>
        </p:spPr>
        <p:txBody>
          <a:bodyPr/>
          <a:lstStyle/>
          <a:p>
            <a:r>
              <a:rPr lang="en-GB" dirty="0" smtClean="0"/>
              <a:t>Assessment Criteria P1</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472607"/>
          </a:xfrm>
        </p:spPr>
        <p:txBody>
          <a:bodyPr>
            <a:noAutofit/>
          </a:bodyPr>
          <a:lstStyle/>
          <a:p>
            <a:r>
              <a:rPr lang="en-GB" sz="1800" b="1" dirty="0" smtClean="0"/>
              <a:t>Assessment </a:t>
            </a:r>
            <a:r>
              <a:rPr lang="en-GB" sz="1800" b="1" dirty="0"/>
              <a:t>Criteria </a:t>
            </a:r>
            <a:r>
              <a:rPr lang="en-GB" sz="1800" b="1" dirty="0" smtClean="0"/>
              <a:t>P5</a:t>
            </a:r>
            <a:r>
              <a:rPr lang="en-GB" sz="1800" b="1" dirty="0"/>
              <a:t>, M2 </a:t>
            </a:r>
            <a:endParaRPr lang="en-GB" sz="1800" dirty="0"/>
          </a:p>
          <a:p>
            <a:r>
              <a:rPr lang="en-GB" sz="1800" dirty="0" smtClean="0"/>
              <a:t>For </a:t>
            </a:r>
            <a:r>
              <a:rPr lang="en-GB" sz="1800" b="1" dirty="0"/>
              <a:t>P5</a:t>
            </a:r>
            <a:r>
              <a:rPr lang="en-GB" sz="1800" dirty="0"/>
              <a:t> learners must explain how advances to technology could be improved or extended. Learners should identify technological developments both recent and historical and suggest ways in which the core developments could be extended to further evolve within the originating business sector. They should include a range of examples and their own thoughts on how these extensions to technology would bring additional benefit. This could be in the form of a presentation or a video presentation but the criteria must be covered. </a:t>
            </a:r>
          </a:p>
          <a:p>
            <a:r>
              <a:rPr lang="en-GB" sz="1800" dirty="0"/>
              <a:t>For merit assessment criterion </a:t>
            </a:r>
            <a:r>
              <a:rPr lang="en-GB" sz="1800" b="1" dirty="0"/>
              <a:t>M2</a:t>
            </a:r>
            <a:r>
              <a:rPr lang="en-GB" sz="1800" dirty="0"/>
              <a:t> learners must discuss how technologies could be adapted to different business purposes. Learners should use this explanation and their own thoughts to identify where technological developments in one area could be adapted and implemented into other sectors to give similar or differing benefits. They may also use their own ideas as to how these developments could potentially and practically be applied to sectors not yet identified. They may use existing examples of adaptations of technology to support the discussions. This could be presented as a </a:t>
            </a:r>
            <a:r>
              <a:rPr lang="en-GB" sz="1800" dirty="0" smtClean="0"/>
              <a:t>visualisation </a:t>
            </a:r>
            <a:r>
              <a:rPr lang="en-GB" sz="1800" dirty="0"/>
              <a:t>diagram supported by explanatory notes. </a:t>
            </a:r>
          </a:p>
        </p:txBody>
      </p:sp>
      <p:sp>
        <p:nvSpPr>
          <p:cNvPr id="3" name="Title 2"/>
          <p:cNvSpPr>
            <a:spLocks noGrp="1"/>
          </p:cNvSpPr>
          <p:nvPr>
            <p:ph type="title"/>
          </p:nvPr>
        </p:nvSpPr>
        <p:spPr>
          <a:xfrm>
            <a:off x="230832" y="116632"/>
            <a:ext cx="8733656" cy="792088"/>
          </a:xfrm>
        </p:spPr>
        <p:txBody>
          <a:bodyPr>
            <a:normAutofit/>
          </a:bodyPr>
          <a:lstStyle/>
          <a:p>
            <a:r>
              <a:rPr lang="en-GB" dirty="0"/>
              <a:t>Assessment Criterion </a:t>
            </a:r>
            <a:r>
              <a:rPr lang="en-GB" dirty="0" smtClean="0"/>
              <a:t>P5 and M2 </a:t>
            </a:r>
            <a:endParaRPr lang="en-GB"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6590536" cy="5400600"/>
          </a:xfrm>
        </p:spPr>
        <p:txBody>
          <a:bodyPr>
            <a:noAutofit/>
          </a:bodyPr>
          <a:lstStyle/>
          <a:p>
            <a:r>
              <a:rPr lang="en-GB" sz="1800" dirty="0" smtClean="0"/>
              <a:t>The </a:t>
            </a:r>
            <a:r>
              <a:rPr lang="en-GB" sz="1800" b="1" dirty="0" smtClean="0"/>
              <a:t>Smarter Planet </a:t>
            </a:r>
            <a:r>
              <a:rPr lang="en-GB" sz="1800" dirty="0" smtClean="0"/>
              <a:t>initiative has three principles, Instrumented, Interconnected and Intelligent. These three core values are at the heart of the changes IBM would like to make to society. </a:t>
            </a:r>
          </a:p>
          <a:p>
            <a:r>
              <a:rPr lang="en-GB" sz="1800" b="1" dirty="0" smtClean="0"/>
              <a:t>Instrumented</a:t>
            </a:r>
            <a:r>
              <a:rPr lang="en-GB" sz="1800" dirty="0" smtClean="0"/>
              <a:t> </a:t>
            </a:r>
            <a:r>
              <a:rPr lang="en-GB" sz="1800" dirty="0"/>
              <a:t>- measure, sense and monitor </a:t>
            </a:r>
            <a:r>
              <a:rPr lang="en-GB" sz="1800" dirty="0" smtClean="0"/>
              <a:t>conditions, this involves the use of technology to determine change, to examine variances and then communicate these to make the planet better. Global warming in the Arctic, monitor the flows and values, determine what is causing the problems, narrow down the criteria.</a:t>
            </a:r>
          </a:p>
          <a:p>
            <a:r>
              <a:rPr lang="en-GB" sz="1800" dirty="0"/>
              <a:t>Smarter Analytics is IBM's approach to business </a:t>
            </a:r>
            <a:r>
              <a:rPr lang="en-GB" sz="1800" dirty="0" smtClean="0"/>
              <a:t>analytics, and obviously as a commercial company this is what they are pushing. </a:t>
            </a:r>
            <a:r>
              <a:rPr lang="en-GB" sz="1800" dirty="0"/>
              <a:t>With IBM Smarter Analytics, </a:t>
            </a:r>
            <a:r>
              <a:rPr lang="en-GB" sz="1800" dirty="0" smtClean="0"/>
              <a:t>companies </a:t>
            </a:r>
            <a:r>
              <a:rPr lang="en-GB" sz="1800" dirty="0"/>
              <a:t>can extract insights from your </a:t>
            </a:r>
            <a:r>
              <a:rPr lang="en-GB" sz="1800" dirty="0" smtClean="0"/>
              <a:t>big </a:t>
            </a:r>
            <a:r>
              <a:rPr lang="en-GB" sz="1800" dirty="0"/>
              <a:t>data that is continuously flowing in from a variety of new sources</a:t>
            </a:r>
            <a:r>
              <a:rPr lang="en-GB" sz="1800" dirty="0" smtClean="0"/>
              <a:t>.</a:t>
            </a:r>
            <a:r>
              <a:rPr lang="en-GB" sz="1800" dirty="0"/>
              <a:t> </a:t>
            </a:r>
            <a:r>
              <a:rPr lang="en-GB" sz="1800" dirty="0" smtClean="0"/>
              <a:t>This can then be analysed through programmes to produce useful results for companies.</a:t>
            </a:r>
          </a:p>
        </p:txBody>
      </p:sp>
      <p:sp>
        <p:nvSpPr>
          <p:cNvPr id="2" name="Title 1"/>
          <p:cNvSpPr>
            <a:spLocks noGrp="1"/>
          </p:cNvSpPr>
          <p:nvPr>
            <p:ph type="title"/>
          </p:nvPr>
        </p:nvSpPr>
        <p:spPr>
          <a:xfrm>
            <a:off x="179512" y="112952"/>
            <a:ext cx="8784976" cy="795768"/>
          </a:xfrm>
        </p:spPr>
        <p:txBody>
          <a:bodyPr>
            <a:noAutofit/>
          </a:bodyPr>
          <a:lstStyle/>
          <a:p>
            <a:r>
              <a:rPr lang="en-GB" sz="2400" dirty="0" smtClean="0"/>
              <a:t>D1.3 – Development of </a:t>
            </a:r>
            <a:r>
              <a:rPr lang="en-GB" sz="2400" dirty="0"/>
              <a:t>smarter planet technologies</a:t>
            </a:r>
            <a:endParaRPr lang="en-US" sz="2400" dirty="0"/>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5629" t="37873" r="39477" b="38993"/>
          <a:stretch/>
        </p:blipFill>
        <p:spPr bwMode="auto">
          <a:xfrm>
            <a:off x="7045172" y="4462818"/>
            <a:ext cx="1937983" cy="16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a:hlinkClick r:id="rId4"/>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088" t="37873" r="54694" b="38993"/>
          <a:stretch/>
        </p:blipFill>
        <p:spPr bwMode="auto">
          <a:xfrm>
            <a:off x="7051996" y="2564904"/>
            <a:ext cx="1980063" cy="16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hlinkClick r:id="rId5"/>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476" t="37873" r="70429" b="38993"/>
          <a:stretch/>
        </p:blipFill>
        <p:spPr bwMode="auto">
          <a:xfrm>
            <a:off x="7045172" y="764704"/>
            <a:ext cx="1963973" cy="16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0247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6590536" cy="5400600"/>
          </a:xfrm>
        </p:spPr>
        <p:txBody>
          <a:bodyPr>
            <a:noAutofit/>
          </a:bodyPr>
          <a:lstStyle/>
          <a:p>
            <a:r>
              <a:rPr lang="en-GB" sz="1800" b="1" dirty="0" smtClean="0"/>
              <a:t>Interconnected</a:t>
            </a:r>
            <a:r>
              <a:rPr lang="en-GB" sz="1800" dirty="0" smtClean="0"/>
              <a:t> </a:t>
            </a:r>
            <a:r>
              <a:rPr lang="en-GB" sz="1800" dirty="0"/>
              <a:t>- people, systems and objects can communicate in new ways </a:t>
            </a:r>
            <a:r>
              <a:rPr lang="en-GB" sz="1800" dirty="0" smtClean="0"/>
              <a:t>– this is IBM’s way of saying use technology to communicate, transferring information, sharing information, using technology in terms of phones, computers, scanners, sensors, measuring tools to work with information to produce results.</a:t>
            </a:r>
            <a:endParaRPr lang="en-GB" sz="1800" dirty="0"/>
          </a:p>
          <a:p>
            <a:r>
              <a:rPr lang="en-GB" sz="1800" b="1" dirty="0" smtClean="0"/>
              <a:t>Intelligent</a:t>
            </a:r>
            <a:r>
              <a:rPr lang="en-GB" sz="1800" dirty="0" smtClean="0"/>
              <a:t> </a:t>
            </a:r>
            <a:r>
              <a:rPr lang="en-GB" sz="1800" dirty="0"/>
              <a:t>- infuse intelligence into systems and ways of working, models to manage massive amounts of data generated by the end-user devices, sensors. Use of analytics, to translate data into making systems, processes and infrastructures more efficient, more productive and responsive — ultimately, making them smarter.</a:t>
            </a:r>
          </a:p>
          <a:p>
            <a:r>
              <a:rPr lang="en-GB" sz="1800" b="1" dirty="0" smtClean="0"/>
              <a:t>Task 1 – D1.3 – </a:t>
            </a:r>
            <a:r>
              <a:rPr lang="en-GB" sz="1800" dirty="0" smtClean="0"/>
              <a:t>Using the terms </a:t>
            </a:r>
            <a:r>
              <a:rPr lang="en-GB" sz="1800" b="1" dirty="0" smtClean="0"/>
              <a:t>Instrumented</a:t>
            </a:r>
            <a:r>
              <a:rPr lang="en-GB" sz="1800" dirty="0" smtClean="0"/>
              <a:t>, </a:t>
            </a:r>
            <a:r>
              <a:rPr lang="en-GB" sz="1800" b="1" dirty="0" smtClean="0"/>
              <a:t>Interconnected</a:t>
            </a:r>
            <a:r>
              <a:rPr lang="en-GB" sz="1800" dirty="0" smtClean="0"/>
              <a:t> and </a:t>
            </a:r>
            <a:r>
              <a:rPr lang="en-GB" sz="1800" b="1" dirty="0" smtClean="0"/>
              <a:t>Intelligent</a:t>
            </a:r>
            <a:r>
              <a:rPr lang="en-GB" sz="1800" dirty="0" smtClean="0"/>
              <a:t>, discuss how analysis tools as part of the Smarter Planet programme can benefit your chosen business sector.</a:t>
            </a:r>
            <a:endParaRPr lang="en-GB" sz="1800" dirty="0"/>
          </a:p>
        </p:txBody>
      </p:sp>
      <p:sp>
        <p:nvSpPr>
          <p:cNvPr id="2" name="Title 1"/>
          <p:cNvSpPr>
            <a:spLocks noGrp="1"/>
          </p:cNvSpPr>
          <p:nvPr>
            <p:ph type="title"/>
          </p:nvPr>
        </p:nvSpPr>
        <p:spPr>
          <a:xfrm>
            <a:off x="179512" y="112952"/>
            <a:ext cx="8784976" cy="795768"/>
          </a:xfrm>
        </p:spPr>
        <p:txBody>
          <a:bodyPr>
            <a:noAutofit/>
          </a:bodyPr>
          <a:lstStyle/>
          <a:p>
            <a:r>
              <a:rPr lang="en-GB" sz="2400" dirty="0" smtClean="0"/>
              <a:t>D1.3 – Development of </a:t>
            </a:r>
            <a:r>
              <a:rPr lang="en-GB" sz="2400" dirty="0"/>
              <a:t>smarter planet technologies</a:t>
            </a:r>
            <a:endParaRPr lang="en-US" sz="2400" dirty="0"/>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5629" t="37873" r="39477" b="38993"/>
          <a:stretch/>
        </p:blipFill>
        <p:spPr bwMode="auto">
          <a:xfrm>
            <a:off x="7045172" y="4462818"/>
            <a:ext cx="1937983" cy="16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a:hlinkClick r:id="rId4"/>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088" t="37873" r="54694" b="38993"/>
          <a:stretch/>
        </p:blipFill>
        <p:spPr bwMode="auto">
          <a:xfrm>
            <a:off x="7051996" y="2564904"/>
            <a:ext cx="1980063" cy="16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hlinkClick r:id="rId5"/>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476" t="37873" r="70429" b="38993"/>
          <a:stretch/>
        </p:blipFill>
        <p:spPr bwMode="auto">
          <a:xfrm>
            <a:off x="7045172" y="764704"/>
            <a:ext cx="1963973" cy="16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41826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06760" cy="5400600"/>
          </a:xfrm>
        </p:spPr>
        <p:txBody>
          <a:bodyPr>
            <a:noAutofit/>
          </a:bodyPr>
          <a:lstStyle/>
          <a:p>
            <a:r>
              <a:rPr lang="en-GB" sz="1700" dirty="0" smtClean="0"/>
              <a:t>The </a:t>
            </a:r>
            <a:r>
              <a:rPr lang="en-GB" sz="1700" dirty="0"/>
              <a:t>core developments </a:t>
            </a:r>
            <a:r>
              <a:rPr lang="en-GB" sz="1700" dirty="0" smtClean="0"/>
              <a:t>of most technologies in the past have been adapted and evolved </a:t>
            </a:r>
            <a:r>
              <a:rPr lang="en-GB" sz="1700" dirty="0"/>
              <a:t>within the originating business </a:t>
            </a:r>
            <a:r>
              <a:rPr lang="en-GB" sz="1700" dirty="0" smtClean="0"/>
              <a:t>sector. When rubber was developed as a flexible material in the past there was little intention on expanding its use to car wheels. Now we cannot imagine life without it. Similarly stainless steel was invented because bullets kept expanding gun barrels and making them less accurate.  Plastic was developed as a </a:t>
            </a:r>
            <a:r>
              <a:rPr lang="en-GB" sz="1700" dirty="0"/>
              <a:t>replacement for shellac, a resin secreted </a:t>
            </a:r>
            <a:r>
              <a:rPr lang="en-GB" sz="1700" dirty="0" smtClean="0"/>
              <a:t>by </a:t>
            </a:r>
            <a:r>
              <a:rPr lang="en-GB" sz="1700" dirty="0"/>
              <a:t>a South Asian scale </a:t>
            </a:r>
            <a:r>
              <a:rPr lang="en-GB" sz="1700" dirty="0" smtClean="0"/>
              <a:t>bug. Click </a:t>
            </a:r>
            <a:r>
              <a:rPr lang="en-GB" sz="1700" dirty="0" smtClean="0">
                <a:hlinkClick r:id="rId2"/>
              </a:rPr>
              <a:t>here</a:t>
            </a:r>
            <a:r>
              <a:rPr lang="en-GB" sz="1700" dirty="0" smtClean="0"/>
              <a:t> for other accidental inventions.</a:t>
            </a:r>
          </a:p>
          <a:p>
            <a:r>
              <a:rPr lang="en-GB" sz="1700" dirty="0" smtClean="0"/>
              <a:t>What developed as  a barcode in retail for checking goods out has now become a tag for ordering systems, RFID linked for shelf tracking, scanned for security, catalogued for marketing purposes.</a:t>
            </a:r>
          </a:p>
          <a:p>
            <a:r>
              <a:rPr lang="en-GB" sz="1700" dirty="0" smtClean="0"/>
              <a:t>What started as a typewriter in the 18thC is now the standard keyboard, same shape, same button location, same layout with the exception of the </a:t>
            </a:r>
            <a:r>
              <a:rPr lang="en-GB" sz="1700" dirty="0"/>
              <a:t>mechanics.</a:t>
            </a:r>
            <a:endParaRPr lang="en-GB" sz="1700" dirty="0" smtClean="0"/>
          </a:p>
          <a:p>
            <a:pPr marL="109728" indent="0">
              <a:buNone/>
            </a:pPr>
            <a:r>
              <a:rPr lang="en-GB" sz="1700" b="1" dirty="0" smtClean="0"/>
              <a:t>Task 2 – P5.1 –</a:t>
            </a:r>
            <a:r>
              <a:rPr lang="en-GB" sz="1700" dirty="0"/>
              <a:t> From your own industry </a:t>
            </a:r>
            <a:r>
              <a:rPr lang="en-GB" sz="1700" dirty="0" smtClean="0"/>
              <a:t>create a report on </a:t>
            </a:r>
            <a:r>
              <a:rPr lang="en-GB" sz="1700" dirty="0"/>
              <a:t>how technologies developed in the past have been used for additional purposes, include a range of </a:t>
            </a:r>
            <a:r>
              <a:rPr lang="en-GB" sz="1700" dirty="0" smtClean="0"/>
              <a:t>examples.</a:t>
            </a:r>
          </a:p>
          <a:p>
            <a:r>
              <a:rPr lang="en-GB" sz="1700" dirty="0" smtClean="0"/>
              <a:t>In this report use examples and your </a:t>
            </a:r>
            <a:r>
              <a:rPr lang="en-GB" sz="1700" dirty="0"/>
              <a:t>own thoughts on how these extensions to technology would bring additional </a:t>
            </a:r>
            <a:r>
              <a:rPr lang="en-GB" sz="1700" dirty="0" smtClean="0"/>
              <a:t>benefits to your industry.</a:t>
            </a:r>
            <a:endParaRPr lang="en-GB" sz="1700" dirty="0"/>
          </a:p>
        </p:txBody>
      </p:sp>
      <p:sp>
        <p:nvSpPr>
          <p:cNvPr id="2" name="Title 1"/>
          <p:cNvSpPr>
            <a:spLocks noGrp="1"/>
          </p:cNvSpPr>
          <p:nvPr>
            <p:ph type="title"/>
          </p:nvPr>
        </p:nvSpPr>
        <p:spPr>
          <a:xfrm>
            <a:off x="179512" y="112952"/>
            <a:ext cx="8784976" cy="795768"/>
          </a:xfrm>
        </p:spPr>
        <p:txBody>
          <a:bodyPr>
            <a:noAutofit/>
          </a:bodyPr>
          <a:lstStyle/>
          <a:p>
            <a:r>
              <a:rPr lang="en-GB" sz="2400" dirty="0" smtClean="0"/>
              <a:t>P</a:t>
            </a:r>
            <a:r>
              <a:rPr lang="en-GB" sz="2400" dirty="0" smtClean="0"/>
              <a:t>5.1 </a:t>
            </a:r>
            <a:r>
              <a:rPr lang="en-GB" sz="2400" dirty="0"/>
              <a:t>– </a:t>
            </a:r>
            <a:r>
              <a:rPr lang="en-GB" sz="2400" dirty="0" smtClean="0"/>
              <a:t>Technological Developments – </a:t>
            </a:r>
            <a:r>
              <a:rPr lang="en-GB" sz="2400" dirty="0"/>
              <a:t>P</a:t>
            </a:r>
            <a:r>
              <a:rPr lang="en-GB" sz="2400" dirty="0" smtClean="0"/>
              <a:t>ast Developments</a:t>
            </a:r>
            <a:endParaRPr lang="en-US" sz="2400" dirty="0"/>
          </a:p>
        </p:txBody>
      </p:sp>
    </p:spTree>
    <p:extLst>
      <p:ext uri="{BB962C8B-B14F-4D97-AF65-F5344CB8AC3E}">
        <p14:creationId xmlns:p14="http://schemas.microsoft.com/office/powerpoint/2010/main" val="2634594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06760" cy="5400600"/>
          </a:xfrm>
        </p:spPr>
        <p:txBody>
          <a:bodyPr>
            <a:noAutofit/>
          </a:bodyPr>
          <a:lstStyle/>
          <a:p>
            <a:pPr marL="109728" indent="0">
              <a:buNone/>
            </a:pPr>
            <a:r>
              <a:rPr lang="en-GB" sz="2000" dirty="0" smtClean="0"/>
              <a:t>You should consider laying out your report so that it addresses the following questions:</a:t>
            </a:r>
          </a:p>
          <a:p>
            <a:r>
              <a:rPr lang="en-GB" sz="2000" dirty="0" smtClean="0"/>
              <a:t>Section 1 – Describe the technologies behind three historic technological developments within the business sector.</a:t>
            </a:r>
          </a:p>
          <a:p>
            <a:r>
              <a:rPr lang="en-GB" sz="2000" dirty="0" smtClean="0"/>
              <a:t>Section 2 – Describe the impact these have had on the sector.</a:t>
            </a:r>
          </a:p>
          <a:p>
            <a:r>
              <a:rPr lang="en-GB" sz="2000" dirty="0" smtClean="0"/>
              <a:t>Section 3 – Describe how these technologies have been integrated into common practice within the business sector.</a:t>
            </a:r>
            <a:endParaRPr lang="en-GB" sz="2000" dirty="0" smtClean="0"/>
          </a:p>
          <a:p>
            <a:r>
              <a:rPr lang="en-GB" sz="2000" dirty="0" smtClean="0"/>
              <a:t>Section 4 – Describe how they have been adapted to other purposes within the sector.</a:t>
            </a:r>
          </a:p>
          <a:p>
            <a:r>
              <a:rPr lang="en-GB" sz="2000" dirty="0" smtClean="0"/>
              <a:t>Section 5 – Describe how adapting these technologies within the sector benefitted business practices.</a:t>
            </a:r>
          </a:p>
          <a:p>
            <a:r>
              <a:rPr lang="en-GB" sz="2000" dirty="0" smtClean="0"/>
              <a:t>Section 6 – Discuss the current limitations of these technologies and how this impacts on business practices.</a:t>
            </a:r>
          </a:p>
          <a:p>
            <a:r>
              <a:rPr lang="en-GB" sz="2000" dirty="0" smtClean="0"/>
              <a:t>Section 7 – Discuss if this technology is at its limit and suggest improvements or a replacement technology.</a:t>
            </a:r>
          </a:p>
        </p:txBody>
      </p:sp>
      <p:sp>
        <p:nvSpPr>
          <p:cNvPr id="2" name="Title 1"/>
          <p:cNvSpPr>
            <a:spLocks noGrp="1"/>
          </p:cNvSpPr>
          <p:nvPr>
            <p:ph type="title"/>
          </p:nvPr>
        </p:nvSpPr>
        <p:spPr>
          <a:xfrm>
            <a:off x="179512" y="112952"/>
            <a:ext cx="8784976" cy="795768"/>
          </a:xfrm>
        </p:spPr>
        <p:txBody>
          <a:bodyPr>
            <a:noAutofit/>
          </a:bodyPr>
          <a:lstStyle/>
          <a:p>
            <a:r>
              <a:rPr lang="en-GB" sz="2400" dirty="0" smtClean="0"/>
              <a:t> P</a:t>
            </a:r>
            <a:r>
              <a:rPr lang="en-GB" sz="2400" dirty="0" smtClean="0"/>
              <a:t>5.1 </a:t>
            </a:r>
            <a:r>
              <a:rPr lang="en-GB" sz="2400" dirty="0"/>
              <a:t>– </a:t>
            </a:r>
            <a:r>
              <a:rPr lang="en-GB" sz="2400" dirty="0" smtClean="0"/>
              <a:t>Technological Developments – </a:t>
            </a:r>
            <a:r>
              <a:rPr lang="en-GB" sz="2400" dirty="0"/>
              <a:t>P</a:t>
            </a:r>
            <a:r>
              <a:rPr lang="en-GB" sz="2400" dirty="0" smtClean="0"/>
              <a:t>ast Developments</a:t>
            </a:r>
            <a:endParaRPr lang="en-US" sz="2400" dirty="0"/>
          </a:p>
        </p:txBody>
      </p:sp>
    </p:spTree>
    <p:extLst>
      <p:ext uri="{BB962C8B-B14F-4D97-AF65-F5344CB8AC3E}">
        <p14:creationId xmlns:p14="http://schemas.microsoft.com/office/powerpoint/2010/main" val="36915854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12178</TotalTime>
  <Words>2561</Words>
  <Application>Microsoft Office PowerPoint</Application>
  <PresentationFormat>On-screen Show (4:3)</PresentationFormat>
  <Paragraphs>128</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Unit 42</vt:lpstr>
      <vt:lpstr>Scenario</vt:lpstr>
      <vt:lpstr>LO3 - Assessment Criteria</vt:lpstr>
      <vt:lpstr>Assessment Criteria P1</vt:lpstr>
      <vt:lpstr>Assessment Criterion P5 and M2 </vt:lpstr>
      <vt:lpstr>D1.3 – Development of smarter planet technologies</vt:lpstr>
      <vt:lpstr>D1.3 – Development of smarter planet technologies</vt:lpstr>
      <vt:lpstr>P5.1 – Technological Developments – Past Developments</vt:lpstr>
      <vt:lpstr> P5.1 – Technological Developments – Past Developments</vt:lpstr>
      <vt:lpstr>P5.2 – Technological Developments – Past Developments</vt:lpstr>
      <vt:lpstr> P5.2 – Technological Developments – Past Developments</vt:lpstr>
      <vt:lpstr> M2.1 – Technological Developments – Future Developments</vt:lpstr>
      <vt:lpstr> M2.1 – Technological Developments – Future Developments</vt:lpstr>
      <vt:lpstr> M2.1 – Technological Developments – Future Developments</vt:lpstr>
      <vt:lpstr> M2.2 – Technological Developments – Future Developments</vt:lpstr>
      <vt:lpstr>P1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241</cp:revision>
  <dcterms:created xsi:type="dcterms:W3CDTF">2010-12-28T13:51:34Z</dcterms:created>
  <dcterms:modified xsi:type="dcterms:W3CDTF">2013-12-28T21:48:50Z</dcterms:modified>
</cp:coreProperties>
</file>